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9F"/>
    <a:srgbClr val="53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93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571480"/>
            <a:ext cx="4529142" cy="1470025"/>
          </a:xfrm>
        </p:spPr>
        <p:txBody>
          <a:bodyPr/>
          <a:lstStyle>
            <a:lvl1pPr algn="l">
              <a:defRPr b="1">
                <a:solidFill>
                  <a:schemeClr val="accent6">
                    <a:lumMod val="75000"/>
                  </a:schemeClr>
                </a:solidFill>
                <a:latin typeface="Impact" pitchFamily="34" charset="0"/>
              </a:defRPr>
            </a:lvl1pPr>
          </a:lstStyle>
          <a:p>
            <a:r>
              <a:rPr lang="ru-RU" smtClean="0"/>
              <a:t>Образец заголовка</a:t>
            </a:r>
            <a:endParaRPr lang="ru-RU"/>
          </a:p>
        </p:txBody>
      </p:sp>
      <p:sp>
        <p:nvSpPr>
          <p:cNvPr id="3" name="Подзаголовок 2"/>
          <p:cNvSpPr>
            <a:spLocks noGrp="1"/>
          </p:cNvSpPr>
          <p:nvPr>
            <p:ph type="subTitle" idx="1"/>
          </p:nvPr>
        </p:nvSpPr>
        <p:spPr>
          <a:xfrm>
            <a:off x="385778" y="5572140"/>
            <a:ext cx="5543544" cy="752468"/>
          </a:xfrm>
        </p:spPr>
        <p:txBody>
          <a:bodyPr/>
          <a:lstStyle>
            <a:lvl1pPr marL="0" indent="0" algn="l">
              <a:buNone/>
              <a:defRPr b="0">
                <a:solidFill>
                  <a:srgbClr val="7030A0"/>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04.08.2014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04.08.2014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04.08.2014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04.08.2014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04.08.2014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04.08.2014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04.08.2014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030A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204864"/>
            <a:ext cx="5581103" cy="1944216"/>
          </a:xfrm>
        </p:spPr>
        <p:txBody>
          <a:bodyPr>
            <a:normAutofit fontScale="90000"/>
          </a:bodyPr>
          <a:lstStyle/>
          <a:p>
            <a:r>
              <a:rPr lang="ru-RU" b="0" i="1" dirty="0" smtClean="0"/>
              <a:t>Подготовительный этап к первичному восприятию текста</a:t>
            </a:r>
            <a:endParaRPr lang="ru-RU" b="0" i="1" dirty="0"/>
          </a:p>
        </p:txBody>
      </p:sp>
      <p:sp>
        <p:nvSpPr>
          <p:cNvPr id="3" name="TextBox 2"/>
          <p:cNvSpPr txBox="1"/>
          <p:nvPr/>
        </p:nvSpPr>
        <p:spPr>
          <a:xfrm>
            <a:off x="611560" y="5013176"/>
            <a:ext cx="4176464" cy="923330"/>
          </a:xfrm>
          <a:prstGeom prst="rect">
            <a:avLst/>
          </a:prstGeom>
          <a:noFill/>
        </p:spPr>
        <p:txBody>
          <a:bodyPr wrap="square" rtlCol="0">
            <a:spAutoFit/>
          </a:bodyPr>
          <a:lstStyle/>
          <a:p>
            <a:r>
              <a:rPr lang="ru-RU" sz="1200" dirty="0" smtClean="0"/>
              <a:t>Учитель русского языка и литературы </a:t>
            </a:r>
          </a:p>
          <a:p>
            <a:r>
              <a:rPr lang="ru-RU" sz="1200" dirty="0" smtClean="0"/>
              <a:t>МОУ лицея №48 </a:t>
            </a:r>
          </a:p>
          <a:p>
            <a:r>
              <a:rPr lang="ru-RU" sz="1200" dirty="0" smtClean="0"/>
              <a:t>г. Краснодара </a:t>
            </a:r>
          </a:p>
          <a:p>
            <a:r>
              <a:rPr lang="ru-RU" dirty="0" smtClean="0"/>
              <a:t>Шевцова Светлана Вениаминовна</a:t>
            </a:r>
            <a:endParaRPr lang="ru-RU" dirty="0"/>
          </a:p>
        </p:txBody>
      </p:sp>
    </p:spTree>
    <p:extLst>
      <p:ext uri="{BB962C8B-B14F-4D97-AF65-F5344CB8AC3E}">
        <p14:creationId xmlns:p14="http://schemas.microsoft.com/office/powerpoint/2010/main" val="95087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9878" y="485800"/>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2800" b="0" dirty="0"/>
              <a:t>Как начинать работать </a:t>
            </a:r>
            <a:endParaRPr lang="ru-RU" sz="2800" b="0" dirty="0" smtClean="0"/>
          </a:p>
          <a:p>
            <a:r>
              <a:rPr lang="ru-RU" sz="2800" b="0" dirty="0" smtClean="0"/>
              <a:t>над </a:t>
            </a:r>
            <a:r>
              <a:rPr lang="ru-RU" sz="2800" b="0" dirty="0"/>
              <a:t>анализом стихотворения.</a:t>
            </a:r>
          </a:p>
        </p:txBody>
      </p:sp>
      <p:graphicFrame>
        <p:nvGraphicFramePr>
          <p:cNvPr id="6" name="Таблица 5"/>
          <p:cNvGraphicFramePr>
            <a:graphicFrameLocks noGrp="1"/>
          </p:cNvGraphicFramePr>
          <p:nvPr>
            <p:extLst>
              <p:ext uri="{D42A27DB-BD31-4B8C-83A1-F6EECF244321}">
                <p14:modId xmlns:p14="http://schemas.microsoft.com/office/powerpoint/2010/main" val="2149962967"/>
              </p:ext>
            </p:extLst>
          </p:nvPr>
        </p:nvGraphicFramePr>
        <p:xfrm>
          <a:off x="1043608" y="2636912"/>
          <a:ext cx="6624736" cy="2313432"/>
        </p:xfrm>
        <a:graphic>
          <a:graphicData uri="http://schemas.openxmlformats.org/drawingml/2006/table">
            <a:tbl>
              <a:tblPr firstRow="1" firstCol="1" bandRow="1">
                <a:effectLst>
                  <a:outerShdw blurRad="622300" sx="101000" sy="101000" kx="1200000" algn="br" rotWithShape="0">
                    <a:prstClr val="black">
                      <a:alpha val="20000"/>
                    </a:prstClr>
                  </a:outerShdw>
                  <a:reflection stA="73000" endPos="65000" dir="5400000" sy="-100000" algn="bl" rotWithShape="0"/>
                </a:effectLst>
                <a:tableStyleId>{5C22544A-7EE6-4342-B048-85BDC9FD1C3A}</a:tableStyleId>
              </a:tblPr>
              <a:tblGrid>
                <a:gridCol w="3312022"/>
                <a:gridCol w="3312714"/>
              </a:tblGrid>
              <a:tr h="360040">
                <a:tc>
                  <a:txBody>
                    <a:bodyPr/>
                    <a:lstStyle/>
                    <a:p>
                      <a:pPr algn="ctr">
                        <a:lnSpc>
                          <a:spcPct val="115000"/>
                        </a:lnSpc>
                        <a:spcAft>
                          <a:spcPts val="0"/>
                        </a:spcAft>
                      </a:pPr>
                      <a:endParaRPr lang="ru-RU" sz="1100" baseline="0" dirty="0" smtClean="0">
                        <a:solidFill>
                          <a:schemeClr val="tx1"/>
                        </a:solidFill>
                        <a:effectLst/>
                      </a:endParaRPr>
                    </a:p>
                    <a:p>
                      <a:pPr algn="ctr">
                        <a:lnSpc>
                          <a:spcPct val="115000"/>
                        </a:lnSpc>
                        <a:spcAft>
                          <a:spcPts val="0"/>
                        </a:spcAft>
                      </a:pPr>
                      <a:r>
                        <a:rPr lang="ru-RU" sz="1100" baseline="0" dirty="0" smtClean="0">
                          <a:solidFill>
                            <a:schemeClr val="tx1"/>
                          </a:solidFill>
                          <a:effectLst/>
                        </a:rPr>
                        <a:t>Фонетика</a:t>
                      </a:r>
                      <a:endParaRPr lang="ru-RU" sz="1100" baseline="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100" b="1" baseline="0" dirty="0" smtClean="0">
                        <a:solidFill>
                          <a:schemeClr val="tx1"/>
                        </a:solidFill>
                        <a:effectLst/>
                      </a:endParaRPr>
                    </a:p>
                    <a:p>
                      <a:pPr algn="ctr">
                        <a:lnSpc>
                          <a:spcPct val="115000"/>
                        </a:lnSpc>
                        <a:spcAft>
                          <a:spcPts val="0"/>
                        </a:spcAft>
                      </a:pPr>
                      <a:r>
                        <a:rPr lang="ru-RU" sz="1100" b="1" baseline="0" dirty="0" smtClean="0">
                          <a:solidFill>
                            <a:schemeClr val="tx1"/>
                          </a:solidFill>
                          <a:effectLst/>
                        </a:rPr>
                        <a:t>Выводы</a:t>
                      </a:r>
                    </a:p>
                    <a:p>
                      <a:pPr algn="ctr">
                        <a:lnSpc>
                          <a:spcPct val="115000"/>
                        </a:lnSpc>
                        <a:spcAft>
                          <a:spcPts val="0"/>
                        </a:spcAft>
                      </a:pPr>
                      <a:endParaRPr lang="ru-RU" sz="1100" b="1" baseline="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9F"/>
                    </a:solidFill>
                  </a:tcPr>
                </a:tc>
              </a:tr>
              <a:tr h="342038">
                <a:tc>
                  <a:txBody>
                    <a:bodyPr/>
                    <a:lstStyle/>
                    <a:p>
                      <a:pPr algn="ctr">
                        <a:lnSpc>
                          <a:spcPct val="115000"/>
                        </a:lnSpc>
                        <a:spcAft>
                          <a:spcPts val="0"/>
                        </a:spcAft>
                      </a:pPr>
                      <a:endParaRPr lang="ru-RU" sz="1100" baseline="0" dirty="0" smtClean="0">
                        <a:solidFill>
                          <a:schemeClr val="tx1"/>
                        </a:solidFill>
                        <a:effectLst/>
                      </a:endParaRPr>
                    </a:p>
                    <a:p>
                      <a:pPr algn="ctr">
                        <a:lnSpc>
                          <a:spcPct val="115000"/>
                        </a:lnSpc>
                        <a:spcAft>
                          <a:spcPts val="0"/>
                        </a:spcAft>
                      </a:pPr>
                      <a:r>
                        <a:rPr lang="ru-RU" sz="1100" baseline="0" dirty="0" smtClean="0">
                          <a:solidFill>
                            <a:schemeClr val="tx1"/>
                          </a:solidFill>
                          <a:effectLst/>
                        </a:rPr>
                        <a:t>Лексика </a:t>
                      </a:r>
                      <a:r>
                        <a:rPr lang="ru-RU" sz="1100" baseline="0" dirty="0">
                          <a:solidFill>
                            <a:schemeClr val="tx1"/>
                          </a:solidFill>
                          <a:effectLst/>
                        </a:rPr>
                        <a:t>(тропы</a:t>
                      </a:r>
                      <a:r>
                        <a:rPr lang="ru-RU" sz="1100" baseline="0" dirty="0" smtClean="0">
                          <a:solidFill>
                            <a:schemeClr val="tx1"/>
                          </a:solidFill>
                          <a:effectLst/>
                        </a:rPr>
                        <a:t>)</a:t>
                      </a:r>
                    </a:p>
                    <a:p>
                      <a:pPr algn="ctr">
                        <a:lnSpc>
                          <a:spcPct val="115000"/>
                        </a:lnSpc>
                        <a:spcAft>
                          <a:spcPts val="0"/>
                        </a:spcAft>
                      </a:pPr>
                      <a:endParaRPr lang="ru-RU" sz="1100" baseline="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100" b="1" dirty="0" smtClean="0">
                        <a:effectLst/>
                      </a:endParaRPr>
                    </a:p>
                    <a:p>
                      <a:pPr algn="ctr">
                        <a:lnSpc>
                          <a:spcPct val="115000"/>
                        </a:lnSpc>
                        <a:spcAft>
                          <a:spcPts val="0"/>
                        </a:spcAft>
                      </a:pPr>
                      <a:r>
                        <a:rPr lang="ru-RU" sz="1100" b="1" dirty="0" smtClean="0">
                          <a:effectLst/>
                        </a:rPr>
                        <a:t>Выводы</a:t>
                      </a:r>
                      <a:endParaRPr lang="ru-RU"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9F"/>
                    </a:solidFill>
                  </a:tcPr>
                </a:tc>
              </a:tr>
              <a:tr h="342038">
                <a:tc>
                  <a:txBody>
                    <a:bodyPr/>
                    <a:lstStyle/>
                    <a:p>
                      <a:pPr algn="ctr">
                        <a:lnSpc>
                          <a:spcPct val="115000"/>
                        </a:lnSpc>
                        <a:spcAft>
                          <a:spcPts val="0"/>
                        </a:spcAft>
                      </a:pPr>
                      <a:endParaRPr lang="ru-RU" sz="1100" baseline="0" dirty="0" smtClean="0">
                        <a:solidFill>
                          <a:schemeClr val="tx1"/>
                        </a:solidFill>
                        <a:effectLst/>
                      </a:endParaRPr>
                    </a:p>
                    <a:p>
                      <a:pPr algn="ctr">
                        <a:lnSpc>
                          <a:spcPct val="115000"/>
                        </a:lnSpc>
                        <a:spcAft>
                          <a:spcPts val="0"/>
                        </a:spcAft>
                      </a:pPr>
                      <a:r>
                        <a:rPr lang="ru-RU" sz="1100" baseline="0" dirty="0" smtClean="0">
                          <a:solidFill>
                            <a:schemeClr val="tx1"/>
                          </a:solidFill>
                          <a:effectLst/>
                        </a:rPr>
                        <a:t>Морфология</a:t>
                      </a:r>
                      <a:endParaRPr lang="ru-RU" sz="1100" baseline="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100" b="1" dirty="0" smtClean="0">
                        <a:effectLst/>
                      </a:endParaRPr>
                    </a:p>
                    <a:p>
                      <a:pPr algn="ctr">
                        <a:lnSpc>
                          <a:spcPct val="115000"/>
                        </a:lnSpc>
                        <a:spcAft>
                          <a:spcPts val="0"/>
                        </a:spcAft>
                      </a:pPr>
                      <a:r>
                        <a:rPr lang="ru-RU" sz="1100" b="1" dirty="0" smtClean="0">
                          <a:effectLst/>
                        </a:rPr>
                        <a:t>Выводы</a:t>
                      </a:r>
                    </a:p>
                    <a:p>
                      <a:pPr algn="ctr">
                        <a:lnSpc>
                          <a:spcPct val="115000"/>
                        </a:lnSpc>
                        <a:spcAft>
                          <a:spcPts val="0"/>
                        </a:spcAft>
                      </a:pPr>
                      <a:endParaRPr lang="ru-RU"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9F"/>
                    </a:solidFill>
                  </a:tcPr>
                </a:tc>
              </a:tr>
              <a:tr h="342038">
                <a:tc>
                  <a:txBody>
                    <a:bodyPr/>
                    <a:lstStyle/>
                    <a:p>
                      <a:pPr algn="ctr">
                        <a:lnSpc>
                          <a:spcPct val="115000"/>
                        </a:lnSpc>
                        <a:spcAft>
                          <a:spcPts val="0"/>
                        </a:spcAft>
                      </a:pPr>
                      <a:endParaRPr lang="ru-RU" sz="1100" baseline="0" dirty="0" smtClean="0">
                        <a:solidFill>
                          <a:schemeClr val="tx1"/>
                        </a:solidFill>
                        <a:effectLst/>
                      </a:endParaRPr>
                    </a:p>
                    <a:p>
                      <a:pPr algn="ctr">
                        <a:lnSpc>
                          <a:spcPct val="115000"/>
                        </a:lnSpc>
                        <a:spcAft>
                          <a:spcPts val="0"/>
                        </a:spcAft>
                      </a:pPr>
                      <a:r>
                        <a:rPr lang="ru-RU" sz="1100" baseline="0" dirty="0" smtClean="0">
                          <a:solidFill>
                            <a:schemeClr val="tx1"/>
                          </a:solidFill>
                          <a:effectLst/>
                        </a:rPr>
                        <a:t>Синтаксис</a:t>
                      </a:r>
                    </a:p>
                    <a:p>
                      <a:pPr algn="ctr">
                        <a:lnSpc>
                          <a:spcPct val="115000"/>
                        </a:lnSpc>
                        <a:spcAft>
                          <a:spcPts val="0"/>
                        </a:spcAft>
                      </a:pPr>
                      <a:endParaRPr lang="ru-RU" sz="1100" baseline="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100" b="1" dirty="0" smtClean="0">
                        <a:effectLst/>
                      </a:endParaRPr>
                    </a:p>
                    <a:p>
                      <a:pPr algn="ctr">
                        <a:lnSpc>
                          <a:spcPct val="115000"/>
                        </a:lnSpc>
                        <a:spcAft>
                          <a:spcPts val="0"/>
                        </a:spcAft>
                      </a:pPr>
                      <a:r>
                        <a:rPr lang="ru-RU" sz="1100" b="1" dirty="0" smtClean="0">
                          <a:effectLst/>
                        </a:rPr>
                        <a:t>Выводы</a:t>
                      </a:r>
                      <a:endParaRPr lang="ru-RU" sz="11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D9F"/>
                    </a:solidFill>
                  </a:tcPr>
                </a:tc>
              </a:tr>
            </a:tbl>
          </a:graphicData>
        </a:graphic>
      </p:graphicFrame>
    </p:spTree>
    <p:extLst>
      <p:ext uri="{BB962C8B-B14F-4D97-AF65-F5344CB8AC3E}">
        <p14:creationId xmlns:p14="http://schemas.microsoft.com/office/powerpoint/2010/main" val="3948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7528300"/>
              </p:ext>
            </p:extLst>
          </p:nvPr>
        </p:nvGraphicFramePr>
        <p:xfrm>
          <a:off x="611560" y="2348880"/>
          <a:ext cx="7992887" cy="2208276"/>
        </p:xfrm>
        <a:graphic>
          <a:graphicData uri="http://schemas.openxmlformats.org/drawingml/2006/table">
            <a:tbl>
              <a:tblPr firstRow="1" firstCol="1" bandRow="1">
                <a:effectLst>
                  <a:outerShdw blurRad="622300" sx="101000" sy="101000" kx="1200000" algn="br" rotWithShape="0">
                    <a:prstClr val="black">
                      <a:alpha val="20000"/>
                    </a:prstClr>
                  </a:outerShdw>
                  <a:reflection stA="73000" endPos="65000" dir="5400000" sy="-100000" algn="bl" rotWithShape="0"/>
                </a:effectLst>
                <a:tableStyleId>{5C22544A-7EE6-4342-B048-85BDC9FD1C3A}</a:tableStyleId>
              </a:tblPr>
              <a:tblGrid>
                <a:gridCol w="2664295"/>
                <a:gridCol w="2592288"/>
                <a:gridCol w="2736304"/>
              </a:tblGrid>
              <a:tr h="360040">
                <a:tc>
                  <a:txBody>
                    <a:bodyPr/>
                    <a:lstStyle/>
                    <a:p>
                      <a:pPr algn="ctr">
                        <a:lnSpc>
                          <a:spcPct val="115000"/>
                        </a:lnSpc>
                        <a:spcAft>
                          <a:spcPts val="0"/>
                        </a:spcAft>
                      </a:pPr>
                      <a:endParaRPr lang="ru-RU" sz="1400" b="0" i="0" kern="1200" dirty="0" smtClean="0">
                        <a:solidFill>
                          <a:schemeClr val="tx1"/>
                        </a:solidFill>
                        <a:effectLst/>
                        <a:latin typeface="Arial" pitchFamily="34" charset="0"/>
                        <a:ea typeface="+mn-ea"/>
                        <a:cs typeface="+mn-cs"/>
                      </a:endParaRPr>
                    </a:p>
                    <a:p>
                      <a:pPr algn="ctr">
                        <a:lnSpc>
                          <a:spcPct val="115000"/>
                        </a:lnSpc>
                        <a:spcAft>
                          <a:spcPts val="0"/>
                        </a:spcAft>
                      </a:pPr>
                      <a:r>
                        <a:rPr lang="ru-RU" sz="1400" b="0" i="0" kern="1200" dirty="0" smtClean="0">
                          <a:solidFill>
                            <a:schemeClr val="tx1"/>
                          </a:solidFill>
                          <a:effectLst/>
                          <a:latin typeface="Arial" pitchFamily="34" charset="0"/>
                          <a:ea typeface="+mn-ea"/>
                          <a:cs typeface="+mn-cs"/>
                        </a:rPr>
                        <a:t>Фонетический</a:t>
                      </a:r>
                    </a:p>
                    <a:p>
                      <a:pPr algn="ctr">
                        <a:lnSpc>
                          <a:spcPct val="115000"/>
                        </a:lnSpc>
                        <a:spcAft>
                          <a:spcPts val="0"/>
                        </a:spcAft>
                      </a:pPr>
                      <a:endParaRPr lang="ru-RU" sz="1400" b="0" i="0" baseline="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nSpc>
                          <a:spcPct val="115000"/>
                        </a:lnSpc>
                        <a:spcAft>
                          <a:spcPts val="0"/>
                        </a:spcAft>
                      </a:pPr>
                      <a:endParaRPr lang="ru-RU" sz="1400" b="0" i="0" dirty="0" smtClean="0">
                        <a:solidFill>
                          <a:schemeClr val="tx1"/>
                        </a:solidFill>
                        <a:effectLst/>
                        <a:latin typeface="Arial" pitchFamily="34" charset="0"/>
                        <a:ea typeface="Calibri"/>
                        <a:cs typeface="Times New Roman"/>
                      </a:endParaRPr>
                    </a:p>
                    <a:p>
                      <a:pPr algn="ctr">
                        <a:lnSpc>
                          <a:spcPct val="115000"/>
                        </a:lnSpc>
                        <a:spcAft>
                          <a:spcPts val="0"/>
                        </a:spcAft>
                      </a:pPr>
                      <a:r>
                        <a:rPr lang="ru-RU" sz="1400" b="0" i="0" dirty="0" smtClean="0">
                          <a:solidFill>
                            <a:schemeClr val="tx1"/>
                          </a:solidFill>
                          <a:effectLst/>
                          <a:latin typeface="Arial" pitchFamily="34" charset="0"/>
                          <a:ea typeface="Calibri"/>
                          <a:cs typeface="Times New Roman"/>
                        </a:rPr>
                        <a:t>Лексический</a:t>
                      </a: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nSpc>
                          <a:spcPct val="115000"/>
                        </a:lnSpc>
                        <a:spcAft>
                          <a:spcPts val="0"/>
                        </a:spcAft>
                      </a:pPr>
                      <a:endParaRPr lang="ru-RU" sz="1400" b="0" i="0" dirty="0" smtClean="0">
                        <a:solidFill>
                          <a:schemeClr val="tx1"/>
                        </a:solidFill>
                        <a:effectLst/>
                        <a:latin typeface="Arial" pitchFamily="34" charset="0"/>
                        <a:ea typeface="Calibri"/>
                        <a:cs typeface="Times New Roman"/>
                      </a:endParaRPr>
                    </a:p>
                    <a:p>
                      <a:pPr algn="ctr">
                        <a:lnSpc>
                          <a:spcPct val="115000"/>
                        </a:lnSpc>
                        <a:spcAft>
                          <a:spcPts val="0"/>
                        </a:spcAft>
                      </a:pPr>
                      <a:r>
                        <a:rPr lang="ru-RU" sz="1400" b="0" i="0" dirty="0" smtClean="0">
                          <a:solidFill>
                            <a:schemeClr val="tx1"/>
                          </a:solidFill>
                          <a:effectLst/>
                          <a:latin typeface="Arial" pitchFamily="34" charset="0"/>
                          <a:ea typeface="Calibri"/>
                          <a:cs typeface="Times New Roman"/>
                        </a:rPr>
                        <a:t>Синтаксический</a:t>
                      </a: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r h="1026114">
                <a:tc>
                  <a:txBody>
                    <a:bodyPr/>
                    <a:lstStyle/>
                    <a:p>
                      <a:pPr algn="ctr">
                        <a:lnSpc>
                          <a:spcPct val="115000"/>
                        </a:lnSpc>
                        <a:spcAft>
                          <a:spcPts val="0"/>
                        </a:spcAft>
                      </a:pPr>
                      <a:endParaRPr lang="ru-RU" sz="1400" b="0" i="0" baseline="0" dirty="0" smtClean="0">
                        <a:solidFill>
                          <a:schemeClr val="tx1"/>
                        </a:solidFill>
                        <a:effectLst/>
                        <a:latin typeface="Arial" pitchFamily="34" charset="0"/>
                      </a:endParaRPr>
                    </a:p>
                    <a:p>
                      <a:r>
                        <a:rPr lang="ru-RU" sz="1400" b="0" i="0" kern="1200" dirty="0" smtClean="0">
                          <a:solidFill>
                            <a:schemeClr val="tx1"/>
                          </a:solidFill>
                          <a:effectLst/>
                          <a:latin typeface="Arial" pitchFamily="34" charset="0"/>
                          <a:ea typeface="+mn-ea"/>
                          <a:cs typeface="+mn-cs"/>
                        </a:rPr>
                        <a:t>Ритм, рифма, размер, слова (короткие, длинные), звучание</a:t>
                      </a:r>
                    </a:p>
                    <a:p>
                      <a:r>
                        <a:rPr lang="ru-RU" sz="1400" b="0" i="0" kern="1200" dirty="0" smtClean="0">
                          <a:solidFill>
                            <a:schemeClr val="tx1"/>
                          </a:solidFill>
                          <a:effectLst/>
                          <a:latin typeface="Arial" pitchFamily="34" charset="0"/>
                          <a:ea typeface="+mn-ea"/>
                          <a:cs typeface="+mn-cs"/>
                        </a:rPr>
                        <a:t>(ассонанс, аллитерация)</a:t>
                      </a:r>
                      <a:endParaRPr lang="ru-RU" sz="1400" b="0" i="0" baseline="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400" b="0" i="0" dirty="0" smtClean="0">
                        <a:solidFill>
                          <a:schemeClr val="tx1"/>
                        </a:solidFill>
                        <a:effectLst/>
                        <a:latin typeface="Arial" pitchFamily="34" charset="0"/>
                      </a:endParaRPr>
                    </a:p>
                    <a:p>
                      <a:pPr algn="ctr">
                        <a:lnSpc>
                          <a:spcPct val="115000"/>
                        </a:lnSpc>
                        <a:spcAft>
                          <a:spcPts val="0"/>
                        </a:spcAft>
                      </a:pPr>
                      <a:r>
                        <a:rPr lang="ru-RU" sz="1400" b="0" i="0" kern="1200" dirty="0" smtClean="0">
                          <a:solidFill>
                            <a:schemeClr val="tx1"/>
                          </a:solidFill>
                          <a:effectLst/>
                          <a:latin typeface="Arial" pitchFamily="34" charset="0"/>
                          <a:ea typeface="+mn-ea"/>
                          <a:cs typeface="+mn-cs"/>
                        </a:rPr>
                        <a:t>Слова одной тематической группы, синонимы ,антонимы, слова определённой части речи, тропы</a:t>
                      </a: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r>
                        <a:rPr lang="ru-RU" sz="1400" b="0" i="0" kern="1200" dirty="0" smtClean="0">
                          <a:solidFill>
                            <a:schemeClr val="tx1"/>
                          </a:solidFill>
                          <a:effectLst/>
                          <a:latin typeface="Arial" pitchFamily="34" charset="0"/>
                          <a:ea typeface="+mn-ea"/>
                          <a:cs typeface="+mn-cs"/>
                        </a:rPr>
                        <a:t>Предложения простые, осложнённые, сложные</a:t>
                      </a: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bl>
          </a:graphicData>
        </a:graphic>
      </p:graphicFrame>
      <p:sp>
        <p:nvSpPr>
          <p:cNvPr id="6" name="Заголовок 1"/>
          <p:cNvSpPr txBox="1">
            <a:spLocks/>
          </p:cNvSpPr>
          <p:nvPr/>
        </p:nvSpPr>
        <p:spPr>
          <a:xfrm>
            <a:off x="-9878" y="485800"/>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2800" b="0" dirty="0" smtClean="0"/>
              <a:t>Уровни анализа стихотворения</a:t>
            </a:r>
            <a:endParaRPr lang="ru-RU" sz="2800" b="0" dirty="0"/>
          </a:p>
        </p:txBody>
      </p:sp>
    </p:spTree>
    <p:extLst>
      <p:ext uri="{BB962C8B-B14F-4D97-AF65-F5344CB8AC3E}">
        <p14:creationId xmlns:p14="http://schemas.microsoft.com/office/powerpoint/2010/main" val="413806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pPr lvl="0"/>
            <a:r>
              <a:rPr lang="ru-RU" dirty="0">
                <a:solidFill>
                  <a:schemeClr val="tx1">
                    <a:lumMod val="85000"/>
                    <a:lumOff val="15000"/>
                  </a:schemeClr>
                </a:solidFill>
              </a:rPr>
              <a:t>Что это за стихотворение (автор, название) и какова его тема?</a:t>
            </a:r>
          </a:p>
          <a:p>
            <a:pPr lvl="0"/>
            <a:r>
              <a:rPr lang="ru-RU" dirty="0">
                <a:solidFill>
                  <a:schemeClr val="tx1">
                    <a:lumMod val="85000"/>
                    <a:lumOff val="15000"/>
                  </a:schemeClr>
                </a:solidFill>
              </a:rPr>
              <a:t>Настроение стихотворения.</a:t>
            </a:r>
          </a:p>
          <a:p>
            <a:pPr lvl="0"/>
            <a:r>
              <a:rPr lang="ru-RU" dirty="0">
                <a:solidFill>
                  <a:schemeClr val="tx1">
                    <a:lumMod val="85000"/>
                    <a:lumOff val="15000"/>
                  </a:schemeClr>
                </a:solidFill>
              </a:rPr>
              <a:t>Как выражается настроение стихотворения? Докажите, приводя примеры тематических групп слов.</a:t>
            </a:r>
          </a:p>
          <a:p>
            <a:pPr lvl="0"/>
            <a:r>
              <a:rPr lang="ru-RU" dirty="0">
                <a:solidFill>
                  <a:schemeClr val="tx1">
                    <a:lumMod val="85000"/>
                    <a:lumOff val="15000"/>
                  </a:schemeClr>
                </a:solidFill>
              </a:rPr>
              <a:t>Как оно построено? Насколько частей можно разделить стихотворение.</a:t>
            </a:r>
          </a:p>
          <a:p>
            <a:pPr lvl="0"/>
            <a:r>
              <a:rPr lang="ru-RU" dirty="0">
                <a:solidFill>
                  <a:schemeClr val="tx1">
                    <a:lumMod val="85000"/>
                    <a:lumOff val="15000"/>
                  </a:schemeClr>
                </a:solidFill>
              </a:rPr>
              <a:t>Как звучит стихотворение (размер, ритм, рифма)?</a:t>
            </a:r>
          </a:p>
          <a:p>
            <a:pPr lvl="0"/>
            <a:r>
              <a:rPr lang="ru-RU" dirty="0">
                <a:solidFill>
                  <a:schemeClr val="tx1">
                    <a:lumMod val="85000"/>
                    <a:lumOff val="15000"/>
                  </a:schemeClr>
                </a:solidFill>
              </a:rPr>
              <a:t>Какие художественные приёмы использует автор (тропы, звукопись, </a:t>
            </a:r>
            <a:r>
              <a:rPr lang="ru-RU" dirty="0" err="1">
                <a:solidFill>
                  <a:schemeClr val="tx1">
                    <a:lumMod val="85000"/>
                    <a:lumOff val="15000"/>
                  </a:schemeClr>
                </a:solidFill>
              </a:rPr>
              <a:t>цветопись</a:t>
            </a:r>
            <a:r>
              <a:rPr lang="ru-RU" dirty="0">
                <a:solidFill>
                  <a:schemeClr val="tx1">
                    <a:lumMod val="85000"/>
                    <a:lumOff val="15000"/>
                  </a:schemeClr>
                </a:solidFill>
              </a:rPr>
              <a:t>, повторы, слова одной и той же части речи, использование предложений определенной конструкции).</a:t>
            </a:r>
          </a:p>
          <a:p>
            <a:pPr lvl="0"/>
            <a:r>
              <a:rPr lang="ru-RU" dirty="0">
                <a:solidFill>
                  <a:schemeClr val="tx1">
                    <a:lumMod val="85000"/>
                    <a:lumOff val="15000"/>
                  </a:schemeClr>
                </a:solidFill>
              </a:rPr>
              <a:t>Каким представляется мне лирический герой этого стихотворения?</a:t>
            </a:r>
          </a:p>
          <a:p>
            <a:pPr lvl="0"/>
            <a:r>
              <a:rPr lang="ru-RU" dirty="0">
                <a:solidFill>
                  <a:schemeClr val="tx1">
                    <a:lumMod val="85000"/>
                    <a:lumOff val="15000"/>
                  </a:schemeClr>
                </a:solidFill>
              </a:rPr>
              <a:t>Какие мысли и чувства хотел донести автор до читателей?</a:t>
            </a:r>
          </a:p>
          <a:p>
            <a:pPr lvl="0"/>
            <a:r>
              <a:rPr lang="ru-RU" dirty="0">
                <a:solidFill>
                  <a:schemeClr val="tx1">
                    <a:lumMod val="85000"/>
                    <a:lumOff val="15000"/>
                  </a:schemeClr>
                </a:solidFill>
              </a:rPr>
              <a:t>Ассоциации, которые вызывают образы, созданные поэтом.</a:t>
            </a:r>
          </a:p>
          <a:p>
            <a:pPr lvl="0"/>
            <a:r>
              <a:rPr lang="ru-RU" dirty="0">
                <a:solidFill>
                  <a:schemeClr val="tx1">
                    <a:lumMod val="85000"/>
                    <a:lumOff val="15000"/>
                  </a:schemeClr>
                </a:solidFill>
              </a:rPr>
              <a:t>Личное впечатление от стихотворения</a:t>
            </a:r>
            <a:r>
              <a:rPr lang="ru-RU" dirty="0" smtClean="0">
                <a:solidFill>
                  <a:schemeClr val="tx1">
                    <a:lumMod val="85000"/>
                    <a:lumOff val="15000"/>
                  </a:schemeClr>
                </a:solidFill>
              </a:rPr>
              <a:t>.</a:t>
            </a:r>
            <a:endParaRPr lang="ru-RU" dirty="0">
              <a:solidFill>
                <a:schemeClr val="tx1">
                  <a:lumMod val="85000"/>
                  <a:lumOff val="15000"/>
                </a:schemeClr>
              </a:solidFill>
            </a:endParaRPr>
          </a:p>
        </p:txBody>
      </p:sp>
      <p:sp>
        <p:nvSpPr>
          <p:cNvPr id="4" name="Заголовок 1"/>
          <p:cNvSpPr txBox="1">
            <a:spLocks/>
          </p:cNvSpPr>
          <p:nvPr/>
        </p:nvSpPr>
        <p:spPr>
          <a:xfrm>
            <a:off x="323528" y="332656"/>
            <a:ext cx="8424936"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2800" b="0" dirty="0" smtClean="0"/>
              <a:t>Как начинать работать над анализом стихотворения.</a:t>
            </a:r>
          </a:p>
          <a:p>
            <a:r>
              <a:rPr lang="ru-RU" sz="2800" b="0" dirty="0" smtClean="0"/>
              <a:t>Алгоритм действий.</a:t>
            </a:r>
            <a:endParaRPr lang="ru-RU" sz="2800" b="0" dirty="0"/>
          </a:p>
        </p:txBody>
      </p:sp>
    </p:spTree>
    <p:extLst>
      <p:ext uri="{BB962C8B-B14F-4D97-AF65-F5344CB8AC3E}">
        <p14:creationId xmlns:p14="http://schemas.microsoft.com/office/powerpoint/2010/main" val="311212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9878" y="485800"/>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2800" b="0" dirty="0"/>
              <a:t>Анализ стихотворения Ф.И. Тютчева «Есть в осени первоначальной…»</a:t>
            </a:r>
          </a:p>
        </p:txBody>
      </p:sp>
      <p:sp>
        <p:nvSpPr>
          <p:cNvPr id="6" name="Объект 2"/>
          <p:cNvSpPr>
            <a:spLocks noGrp="1"/>
          </p:cNvSpPr>
          <p:nvPr>
            <p:ph idx="1"/>
          </p:nvPr>
        </p:nvSpPr>
        <p:spPr>
          <a:xfrm>
            <a:off x="413292" y="1268760"/>
            <a:ext cx="6275040" cy="4525963"/>
          </a:xfrm>
        </p:spPr>
        <p:txBody>
          <a:bodyPr>
            <a:normAutofit/>
          </a:bodyPr>
          <a:lstStyle/>
          <a:p>
            <a:pPr marL="0" indent="0">
              <a:buNone/>
            </a:pPr>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r>
              <a:rPr lang="ru-RU" sz="1200" dirty="0" smtClean="0">
                <a:solidFill>
                  <a:schemeClr val="tx1">
                    <a:lumMod val="85000"/>
                    <a:lumOff val="15000"/>
                  </a:schemeClr>
                </a:solidFill>
              </a:rPr>
              <a:t>Есть </a:t>
            </a:r>
            <a:r>
              <a:rPr lang="ru-RU" sz="1200" dirty="0">
                <a:solidFill>
                  <a:schemeClr val="tx1">
                    <a:lumMod val="85000"/>
                    <a:lumOff val="15000"/>
                  </a:schemeClr>
                </a:solidFill>
              </a:rPr>
              <a:t>в осени первоначальной </a:t>
            </a:r>
          </a:p>
          <a:p>
            <a:pPr marL="0" indent="0">
              <a:buNone/>
            </a:pPr>
            <a:r>
              <a:rPr lang="ru-RU" sz="1200" dirty="0">
                <a:solidFill>
                  <a:schemeClr val="tx1">
                    <a:lumMod val="85000"/>
                    <a:lumOff val="15000"/>
                  </a:schemeClr>
                </a:solidFill>
              </a:rPr>
              <a:t>Короткая, но дивная пора –</a:t>
            </a:r>
          </a:p>
          <a:p>
            <a:pPr marL="0" indent="0">
              <a:buNone/>
            </a:pPr>
            <a:r>
              <a:rPr lang="ru-RU" sz="1200" dirty="0">
                <a:solidFill>
                  <a:schemeClr val="tx1">
                    <a:lumMod val="85000"/>
                    <a:lumOff val="15000"/>
                  </a:schemeClr>
                </a:solidFill>
              </a:rPr>
              <a:t>Весь день стоит как бы хрустальный,</a:t>
            </a:r>
          </a:p>
          <a:p>
            <a:pPr marL="0" indent="0">
              <a:buNone/>
            </a:pPr>
            <a:r>
              <a:rPr lang="ru-RU" sz="1200" dirty="0">
                <a:solidFill>
                  <a:schemeClr val="tx1">
                    <a:lumMod val="85000"/>
                    <a:lumOff val="15000"/>
                  </a:schemeClr>
                </a:solidFill>
              </a:rPr>
              <a:t>И лучезарны вечера…</a:t>
            </a:r>
          </a:p>
          <a:p>
            <a:pPr marL="0" indent="0">
              <a:buNone/>
            </a:pPr>
            <a:r>
              <a:rPr lang="ru-RU" sz="1200" dirty="0">
                <a:solidFill>
                  <a:schemeClr val="tx1">
                    <a:lumMod val="85000"/>
                    <a:lumOff val="15000"/>
                  </a:schemeClr>
                </a:solidFill>
              </a:rPr>
              <a:t> </a:t>
            </a:r>
          </a:p>
          <a:p>
            <a:pPr marL="0" indent="0">
              <a:buNone/>
            </a:pPr>
            <a:r>
              <a:rPr lang="ru-RU" sz="1200" dirty="0">
                <a:solidFill>
                  <a:schemeClr val="tx1">
                    <a:lumMod val="85000"/>
                    <a:lumOff val="15000"/>
                  </a:schemeClr>
                </a:solidFill>
              </a:rPr>
              <a:t>Где бодрый серп гулял и падал колос,</a:t>
            </a:r>
          </a:p>
          <a:p>
            <a:pPr marL="0" indent="0">
              <a:buNone/>
            </a:pPr>
            <a:r>
              <a:rPr lang="ru-RU" sz="1200" dirty="0">
                <a:solidFill>
                  <a:schemeClr val="tx1">
                    <a:lumMod val="85000"/>
                    <a:lumOff val="15000"/>
                  </a:schemeClr>
                </a:solidFill>
              </a:rPr>
              <a:t>Теперь уж пусто всё – простор везде, –</a:t>
            </a:r>
          </a:p>
          <a:p>
            <a:pPr marL="0" indent="0">
              <a:buNone/>
            </a:pPr>
            <a:r>
              <a:rPr lang="ru-RU" sz="1200" dirty="0">
                <a:solidFill>
                  <a:schemeClr val="tx1">
                    <a:lumMod val="85000"/>
                    <a:lumOff val="15000"/>
                  </a:schemeClr>
                </a:solidFill>
              </a:rPr>
              <a:t>Лишь паутины тонкий волос</a:t>
            </a:r>
          </a:p>
          <a:p>
            <a:pPr marL="0" indent="0">
              <a:buNone/>
            </a:pPr>
            <a:r>
              <a:rPr lang="ru-RU" sz="1200" dirty="0">
                <a:solidFill>
                  <a:schemeClr val="tx1">
                    <a:lumMod val="85000"/>
                    <a:lumOff val="15000"/>
                  </a:schemeClr>
                </a:solidFill>
              </a:rPr>
              <a:t>Блестит на праздной борозде.</a:t>
            </a:r>
          </a:p>
          <a:p>
            <a:pPr marL="0" indent="0">
              <a:buNone/>
            </a:pPr>
            <a:r>
              <a:rPr lang="ru-RU" sz="1200" dirty="0" smtClean="0">
                <a:solidFill>
                  <a:schemeClr val="tx1">
                    <a:lumMod val="85000"/>
                    <a:lumOff val="15000"/>
                  </a:schemeClr>
                </a:solidFill>
              </a:rPr>
              <a:t> </a:t>
            </a:r>
          </a:p>
          <a:p>
            <a:pPr marL="0" indent="0">
              <a:buNone/>
            </a:pPr>
            <a:r>
              <a:rPr lang="ru-RU" sz="1200" dirty="0" smtClean="0">
                <a:solidFill>
                  <a:schemeClr val="tx1">
                    <a:lumMod val="85000"/>
                    <a:lumOff val="15000"/>
                  </a:schemeClr>
                </a:solidFill>
              </a:rPr>
              <a:t>Пустеет </a:t>
            </a:r>
            <a:r>
              <a:rPr lang="ru-RU" sz="1200" dirty="0">
                <a:solidFill>
                  <a:schemeClr val="tx1">
                    <a:lumMod val="85000"/>
                    <a:lumOff val="15000"/>
                  </a:schemeClr>
                </a:solidFill>
              </a:rPr>
              <a:t>воздух, птиц не слышно боле,</a:t>
            </a:r>
          </a:p>
          <a:p>
            <a:pPr marL="0" indent="0">
              <a:buNone/>
            </a:pPr>
            <a:r>
              <a:rPr lang="ru-RU" sz="1200" dirty="0">
                <a:solidFill>
                  <a:schemeClr val="tx1">
                    <a:lumMod val="85000"/>
                    <a:lumOff val="15000"/>
                  </a:schemeClr>
                </a:solidFill>
              </a:rPr>
              <a:t>Но далеко ещё до первых зимних бурь –</a:t>
            </a:r>
          </a:p>
          <a:p>
            <a:pPr marL="0" indent="0">
              <a:buNone/>
            </a:pPr>
            <a:r>
              <a:rPr lang="ru-RU" sz="1200" dirty="0">
                <a:solidFill>
                  <a:schemeClr val="tx1">
                    <a:lumMod val="85000"/>
                    <a:lumOff val="15000"/>
                  </a:schemeClr>
                </a:solidFill>
              </a:rPr>
              <a:t>И льётся чистая и тёплая лазурь</a:t>
            </a:r>
          </a:p>
          <a:p>
            <a:pPr marL="0" indent="0">
              <a:buNone/>
            </a:pPr>
            <a:r>
              <a:rPr lang="ru-RU" sz="1200" dirty="0">
                <a:solidFill>
                  <a:schemeClr val="tx1">
                    <a:lumMod val="85000"/>
                    <a:lumOff val="15000"/>
                  </a:schemeClr>
                </a:solidFill>
              </a:rPr>
              <a:t>На отдыхающее поле…</a:t>
            </a: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4808410"/>
              </p:ext>
            </p:extLst>
          </p:nvPr>
        </p:nvGraphicFramePr>
        <p:xfrm>
          <a:off x="3635896" y="2060848"/>
          <a:ext cx="5256584" cy="1296144"/>
        </p:xfrm>
        <a:graphic>
          <a:graphicData uri="http://schemas.openxmlformats.org/drawingml/2006/table">
            <a:tbl>
              <a:tblPr firstRow="1" firstCol="1" bandRow="1">
                <a:effectLst>
                  <a:outerShdw blurRad="622300" sx="101000" sy="101000" kx="1200000" algn="br" rotWithShape="0">
                    <a:prstClr val="black">
                      <a:alpha val="20000"/>
                    </a:prstClr>
                  </a:outerShdw>
                  <a:reflection stA="73000" endPos="65000" dir="5400000" sy="-100000" algn="bl" rotWithShape="0"/>
                </a:effectLst>
                <a:tableStyleId>{5C22544A-7EE6-4342-B048-85BDC9FD1C3A}</a:tableStyleId>
              </a:tblPr>
              <a:tblGrid>
                <a:gridCol w="936104"/>
                <a:gridCol w="1584176"/>
                <a:gridCol w="1298087"/>
                <a:gridCol w="1438217"/>
              </a:tblGrid>
              <a:tr h="576064">
                <a:tc>
                  <a:txBody>
                    <a:bodyPr/>
                    <a:lstStyle/>
                    <a:p>
                      <a:pPr algn="ctr">
                        <a:lnSpc>
                          <a:spcPct val="115000"/>
                        </a:lnSpc>
                        <a:spcAft>
                          <a:spcPts val="0"/>
                        </a:spcAft>
                      </a:pPr>
                      <a:endParaRPr lang="ru-RU" sz="1400" b="0" i="0" kern="1200" dirty="0" smtClean="0">
                        <a:solidFill>
                          <a:schemeClr val="tx1"/>
                        </a:solidFill>
                        <a:effectLst/>
                        <a:latin typeface="Arial" pitchFamily="34" charset="0"/>
                        <a:ea typeface="+mn-ea"/>
                        <a:cs typeface="+mn-cs"/>
                      </a:endParaRPr>
                    </a:p>
                    <a:p>
                      <a:pPr algn="ctr">
                        <a:lnSpc>
                          <a:spcPct val="115000"/>
                        </a:lnSpc>
                        <a:spcAft>
                          <a:spcPts val="0"/>
                        </a:spcAft>
                      </a:pPr>
                      <a:r>
                        <a:rPr lang="ru-RU" sz="1400" b="0" i="0" kern="1200" dirty="0" smtClean="0">
                          <a:solidFill>
                            <a:schemeClr val="tx1"/>
                          </a:solidFill>
                          <a:effectLst/>
                          <a:latin typeface="Arial" pitchFamily="34" charset="0"/>
                          <a:ea typeface="+mn-ea"/>
                          <a:cs typeface="+mn-cs"/>
                        </a:rPr>
                        <a:t>Фонетика</a:t>
                      </a:r>
                    </a:p>
                    <a:p>
                      <a:pPr algn="ctr">
                        <a:lnSpc>
                          <a:spcPct val="115000"/>
                        </a:lnSpc>
                        <a:spcAft>
                          <a:spcPts val="0"/>
                        </a:spcAft>
                      </a:pPr>
                      <a:endParaRPr lang="ru-RU" sz="1400" b="0" i="0" baseline="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nSpc>
                          <a:spcPct val="115000"/>
                        </a:lnSpc>
                        <a:spcAft>
                          <a:spcPts val="0"/>
                        </a:spcAft>
                      </a:pPr>
                      <a:endParaRPr lang="ru-RU" sz="1400" b="0" i="0" dirty="0" smtClean="0">
                        <a:solidFill>
                          <a:schemeClr val="tx1"/>
                        </a:solidFill>
                        <a:effectLst/>
                        <a:latin typeface="Arial" pitchFamily="34" charset="0"/>
                        <a:ea typeface="Calibri"/>
                        <a:cs typeface="Times New Roman"/>
                      </a:endParaRPr>
                    </a:p>
                    <a:p>
                      <a:pPr algn="ctr">
                        <a:lnSpc>
                          <a:spcPct val="115000"/>
                        </a:lnSpc>
                        <a:spcAft>
                          <a:spcPts val="0"/>
                        </a:spcAft>
                      </a:pPr>
                      <a:r>
                        <a:rPr lang="ru-RU" sz="1400" b="0" i="0" dirty="0" smtClean="0">
                          <a:solidFill>
                            <a:schemeClr val="tx1"/>
                          </a:solidFill>
                          <a:effectLst/>
                          <a:latin typeface="Arial" pitchFamily="34" charset="0"/>
                          <a:ea typeface="Calibri"/>
                          <a:cs typeface="Times New Roman"/>
                        </a:rPr>
                        <a:t>Лексика (тропы)</a:t>
                      </a: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nSpc>
                          <a:spcPct val="115000"/>
                        </a:lnSpc>
                        <a:spcAft>
                          <a:spcPts val="0"/>
                        </a:spcAft>
                      </a:pPr>
                      <a:endParaRPr lang="ru-RU" sz="1400" b="0" i="0" dirty="0" smtClean="0">
                        <a:solidFill>
                          <a:schemeClr val="tx1"/>
                        </a:solidFill>
                        <a:effectLst/>
                        <a:latin typeface="Arial" pitchFamily="34" charset="0"/>
                        <a:ea typeface="Calibri"/>
                        <a:cs typeface="Times New Roman"/>
                      </a:endParaRPr>
                    </a:p>
                    <a:p>
                      <a:pPr algn="ctr">
                        <a:lnSpc>
                          <a:spcPct val="115000"/>
                        </a:lnSpc>
                        <a:spcAft>
                          <a:spcPts val="0"/>
                        </a:spcAft>
                      </a:pPr>
                      <a:r>
                        <a:rPr lang="ru-RU" sz="1400" b="0" i="0" dirty="0" smtClean="0">
                          <a:solidFill>
                            <a:schemeClr val="tx1"/>
                          </a:solidFill>
                          <a:effectLst/>
                          <a:latin typeface="Arial" pitchFamily="34" charset="0"/>
                          <a:ea typeface="Calibri"/>
                          <a:cs typeface="Times New Roman"/>
                        </a:rPr>
                        <a:t>Морфология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400" b="0" i="0" dirty="0" smtClean="0">
                        <a:solidFill>
                          <a:schemeClr val="tx1"/>
                        </a:solidFill>
                        <a:effectLst/>
                        <a:latin typeface="Arial" pitchFamily="34" charset="0"/>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400" b="0" i="0" dirty="0" smtClean="0">
                          <a:solidFill>
                            <a:schemeClr val="tx1"/>
                          </a:solidFill>
                          <a:effectLst/>
                          <a:latin typeface="Arial" pitchFamily="34" charset="0"/>
                          <a:ea typeface="Calibri"/>
                          <a:cs typeface="Times New Roman"/>
                        </a:rPr>
                        <a:t>Синтаксис</a:t>
                      </a:r>
                    </a:p>
                    <a:p>
                      <a:pPr algn="ctr">
                        <a:lnSpc>
                          <a:spcPct val="115000"/>
                        </a:lnSpc>
                        <a:spcAft>
                          <a:spcPts val="0"/>
                        </a:spcAft>
                      </a:pP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r h="560052">
                <a:tc>
                  <a:txBody>
                    <a:bodyPr/>
                    <a:lstStyle/>
                    <a:p>
                      <a:pPr algn="ctr">
                        <a:lnSpc>
                          <a:spcPct val="115000"/>
                        </a:lnSpc>
                        <a:spcAft>
                          <a:spcPts val="0"/>
                        </a:spcAft>
                      </a:pPr>
                      <a:endParaRPr lang="ru-RU" sz="1400" b="0" i="0" baseline="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400" b="0" i="0" dirty="0" smtClean="0">
                        <a:solidFill>
                          <a:schemeClr val="tx1"/>
                        </a:solidFill>
                        <a:effectLst/>
                        <a:latin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gn="ctr">
                        <a:lnSpc>
                          <a:spcPct val="115000"/>
                        </a:lnSpc>
                        <a:spcAft>
                          <a:spcPts val="0"/>
                        </a:spcAft>
                      </a:pP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bl>
          </a:graphicData>
        </a:graphic>
      </p:graphicFrame>
    </p:spTree>
    <p:extLst>
      <p:ext uri="{BB962C8B-B14F-4D97-AF65-F5344CB8AC3E}">
        <p14:creationId xmlns:p14="http://schemas.microsoft.com/office/powerpoint/2010/main" val="38706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856016424"/>
              </p:ext>
            </p:extLst>
          </p:nvPr>
        </p:nvGraphicFramePr>
        <p:xfrm>
          <a:off x="611560" y="836712"/>
          <a:ext cx="7992888" cy="3312368"/>
        </p:xfrm>
        <a:graphic>
          <a:graphicData uri="http://schemas.openxmlformats.org/drawingml/2006/table">
            <a:tbl>
              <a:tblPr firstRow="1" firstCol="1" bandRow="1">
                <a:effectLst>
                  <a:outerShdw blurRad="622300" sx="101000" sy="101000" kx="1200000" algn="br" rotWithShape="0">
                    <a:prstClr val="black">
                      <a:alpha val="20000"/>
                    </a:prstClr>
                  </a:outerShdw>
                  <a:reflection stA="73000" endPos="65000" dir="5400000" sy="-100000" algn="bl" rotWithShape="0"/>
                </a:effectLst>
                <a:tableStyleId>{5C22544A-7EE6-4342-B048-85BDC9FD1C3A}</a:tableStyleId>
              </a:tblPr>
              <a:tblGrid>
                <a:gridCol w="2149392"/>
                <a:gridCol w="1955064"/>
                <a:gridCol w="1872208"/>
                <a:gridCol w="2016224"/>
              </a:tblGrid>
              <a:tr h="831967">
                <a:tc>
                  <a:txBody>
                    <a:bodyPr/>
                    <a:lstStyle/>
                    <a:p>
                      <a:pPr algn="ctr">
                        <a:lnSpc>
                          <a:spcPct val="115000"/>
                        </a:lnSpc>
                        <a:spcAft>
                          <a:spcPts val="0"/>
                        </a:spcAft>
                      </a:pPr>
                      <a:endParaRPr lang="ru-RU" sz="1400" b="0" i="0" kern="1200" dirty="0" smtClean="0">
                        <a:solidFill>
                          <a:schemeClr val="tx1"/>
                        </a:solidFill>
                        <a:effectLst/>
                        <a:latin typeface="Arial" pitchFamily="34" charset="0"/>
                        <a:ea typeface="+mn-ea"/>
                        <a:cs typeface="+mn-cs"/>
                      </a:endParaRPr>
                    </a:p>
                    <a:p>
                      <a:pPr algn="ctr">
                        <a:lnSpc>
                          <a:spcPct val="115000"/>
                        </a:lnSpc>
                        <a:spcAft>
                          <a:spcPts val="0"/>
                        </a:spcAft>
                      </a:pPr>
                      <a:r>
                        <a:rPr lang="ru-RU" sz="1400" b="0" i="0" kern="1200" dirty="0" smtClean="0">
                          <a:solidFill>
                            <a:schemeClr val="tx1"/>
                          </a:solidFill>
                          <a:effectLst/>
                          <a:latin typeface="Arial" pitchFamily="34" charset="0"/>
                          <a:ea typeface="+mn-ea"/>
                          <a:cs typeface="+mn-cs"/>
                        </a:rPr>
                        <a:t>Фонетика</a:t>
                      </a:r>
                    </a:p>
                    <a:p>
                      <a:pPr algn="ctr">
                        <a:lnSpc>
                          <a:spcPct val="115000"/>
                        </a:lnSpc>
                        <a:spcAft>
                          <a:spcPts val="0"/>
                        </a:spcAft>
                      </a:pPr>
                      <a:endParaRPr lang="ru-RU" sz="1400" b="0" i="0" baseline="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nSpc>
                          <a:spcPct val="115000"/>
                        </a:lnSpc>
                        <a:spcAft>
                          <a:spcPts val="0"/>
                        </a:spcAft>
                      </a:pPr>
                      <a:endParaRPr lang="ru-RU" sz="1400" b="0" i="0" dirty="0" smtClean="0">
                        <a:solidFill>
                          <a:schemeClr val="tx1"/>
                        </a:solidFill>
                        <a:effectLst/>
                        <a:latin typeface="Arial" pitchFamily="34" charset="0"/>
                        <a:ea typeface="Calibri"/>
                        <a:cs typeface="Times New Roman"/>
                      </a:endParaRPr>
                    </a:p>
                    <a:p>
                      <a:pPr algn="ctr">
                        <a:lnSpc>
                          <a:spcPct val="115000"/>
                        </a:lnSpc>
                        <a:spcAft>
                          <a:spcPts val="0"/>
                        </a:spcAft>
                      </a:pPr>
                      <a:r>
                        <a:rPr lang="ru-RU" sz="1400" b="0" i="0" dirty="0" smtClean="0">
                          <a:solidFill>
                            <a:schemeClr val="tx1"/>
                          </a:solidFill>
                          <a:effectLst/>
                          <a:latin typeface="Arial" pitchFamily="34" charset="0"/>
                          <a:ea typeface="Calibri"/>
                          <a:cs typeface="Times New Roman"/>
                        </a:rPr>
                        <a:t>Лексика (тропы)</a:t>
                      </a: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a:lnSpc>
                          <a:spcPct val="115000"/>
                        </a:lnSpc>
                        <a:spcAft>
                          <a:spcPts val="0"/>
                        </a:spcAft>
                      </a:pPr>
                      <a:endParaRPr lang="ru-RU" sz="1400" b="0" i="0" dirty="0" smtClean="0">
                        <a:solidFill>
                          <a:schemeClr val="tx1"/>
                        </a:solidFill>
                        <a:effectLst/>
                        <a:latin typeface="Arial" pitchFamily="34" charset="0"/>
                        <a:ea typeface="Calibri"/>
                        <a:cs typeface="Times New Roman"/>
                      </a:endParaRPr>
                    </a:p>
                    <a:p>
                      <a:pPr algn="ctr">
                        <a:lnSpc>
                          <a:spcPct val="115000"/>
                        </a:lnSpc>
                        <a:spcAft>
                          <a:spcPts val="0"/>
                        </a:spcAft>
                      </a:pPr>
                      <a:r>
                        <a:rPr lang="ru-RU" sz="1400" b="0" i="0" dirty="0" smtClean="0">
                          <a:solidFill>
                            <a:schemeClr val="tx1"/>
                          </a:solidFill>
                          <a:effectLst/>
                          <a:latin typeface="Arial" pitchFamily="34" charset="0"/>
                          <a:ea typeface="Calibri"/>
                          <a:cs typeface="Times New Roman"/>
                        </a:rPr>
                        <a:t>Морфология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ru-RU" sz="1400" b="0" i="0" dirty="0" smtClean="0">
                        <a:solidFill>
                          <a:schemeClr val="tx1"/>
                        </a:solidFill>
                        <a:effectLst/>
                        <a:latin typeface="Arial" pitchFamily="34" charset="0"/>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ru-RU" sz="1400" b="0" i="0" dirty="0" smtClean="0">
                          <a:solidFill>
                            <a:schemeClr val="tx1"/>
                          </a:solidFill>
                          <a:effectLst/>
                          <a:latin typeface="Arial" pitchFamily="34" charset="0"/>
                          <a:ea typeface="Calibri"/>
                          <a:cs typeface="Times New Roman"/>
                        </a:rPr>
                        <a:t>Синтаксис</a:t>
                      </a:r>
                    </a:p>
                    <a:p>
                      <a:pPr algn="ctr">
                        <a:lnSpc>
                          <a:spcPct val="115000"/>
                        </a:lnSpc>
                        <a:spcAft>
                          <a:spcPts val="0"/>
                        </a:spcAft>
                      </a:pPr>
                      <a:endParaRPr lang="ru-RU" sz="14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r h="2480401">
                <a:tc>
                  <a:txBody>
                    <a:bodyPr/>
                    <a:lstStyle/>
                    <a:p>
                      <a:endParaRPr lang="ru-RU" sz="1200" b="0" kern="1200" dirty="0" smtClean="0">
                        <a:solidFill>
                          <a:schemeClr val="tx1"/>
                        </a:solidFill>
                        <a:effectLst/>
                        <a:latin typeface="+mn-lt"/>
                        <a:ea typeface="+mn-ea"/>
                        <a:cs typeface="+mn-cs"/>
                      </a:endParaRPr>
                    </a:p>
                    <a:p>
                      <a:r>
                        <a:rPr lang="ru-RU" sz="1200" b="0" kern="1200" dirty="0" smtClean="0">
                          <a:solidFill>
                            <a:schemeClr val="tx1"/>
                          </a:solidFill>
                          <a:effectLst/>
                          <a:latin typeface="+mn-lt"/>
                          <a:ea typeface="+mn-ea"/>
                          <a:cs typeface="+mn-cs"/>
                        </a:rPr>
                        <a:t>3 катрена</a:t>
                      </a:r>
                    </a:p>
                    <a:p>
                      <a:r>
                        <a:rPr lang="ru-RU" sz="1200" b="0" kern="1200" dirty="0" smtClean="0">
                          <a:solidFill>
                            <a:schemeClr val="tx1"/>
                          </a:solidFill>
                          <a:effectLst/>
                          <a:latin typeface="+mn-lt"/>
                          <a:ea typeface="+mn-ea"/>
                          <a:cs typeface="+mn-cs"/>
                        </a:rPr>
                        <a:t>ритм медленный, торжественный, в конце утверждающий</a:t>
                      </a:r>
                    </a:p>
                    <a:p>
                      <a:r>
                        <a:rPr lang="ru-RU" sz="1200" b="0" kern="1200" dirty="0" smtClean="0">
                          <a:solidFill>
                            <a:schemeClr val="tx1"/>
                          </a:solidFill>
                          <a:effectLst/>
                          <a:latin typeface="+mn-lt"/>
                          <a:ea typeface="+mn-ea"/>
                          <a:cs typeface="+mn-cs"/>
                        </a:rPr>
                        <a:t>размер - ямб</a:t>
                      </a:r>
                      <a:endParaRPr lang="ru-RU" sz="1200" b="0" i="0" baseline="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endParaRPr lang="ru-RU" sz="1200" kern="1200" dirty="0" smtClean="0">
                        <a:solidFill>
                          <a:schemeClr val="dk1"/>
                        </a:solidFill>
                        <a:effectLst/>
                        <a:latin typeface="+mn-lt"/>
                        <a:ea typeface="+mn-ea"/>
                        <a:cs typeface="+mn-cs"/>
                      </a:endParaRPr>
                    </a:p>
                    <a:p>
                      <a:r>
                        <a:rPr lang="ru-RU" sz="1200" kern="1200" dirty="0" smtClean="0">
                          <a:solidFill>
                            <a:schemeClr val="dk1"/>
                          </a:solidFill>
                          <a:effectLst/>
                          <a:latin typeface="+mn-lt"/>
                          <a:ea typeface="+mn-ea"/>
                          <a:cs typeface="+mn-cs"/>
                        </a:rPr>
                        <a:t>эпитеты: первоначальная осень, дивная пора, лучезарные вечера, бодрый серп, праздная борозда, отдыхающее поле</a:t>
                      </a:r>
                    </a:p>
                    <a:p>
                      <a:r>
                        <a:rPr lang="ru-RU" sz="1200" kern="1200" dirty="0" smtClean="0">
                          <a:solidFill>
                            <a:schemeClr val="dk1"/>
                          </a:solidFill>
                          <a:effectLst/>
                          <a:latin typeface="+mn-lt"/>
                          <a:ea typeface="+mn-ea"/>
                          <a:cs typeface="+mn-cs"/>
                        </a:rPr>
                        <a:t>сравнение: день стоит как бы хрустальный</a:t>
                      </a:r>
                    </a:p>
                    <a:p>
                      <a:r>
                        <a:rPr lang="ru-RU" sz="1200" kern="1200" dirty="0" smtClean="0">
                          <a:solidFill>
                            <a:schemeClr val="dk1"/>
                          </a:solidFill>
                          <a:effectLst/>
                          <a:latin typeface="+mn-lt"/>
                          <a:ea typeface="+mn-ea"/>
                          <a:cs typeface="+mn-cs"/>
                        </a:rPr>
                        <a:t>олицетворение: серп гулял</a:t>
                      </a:r>
                    </a:p>
                    <a:p>
                      <a:r>
                        <a:rPr lang="ru-RU" sz="1200" kern="1200" dirty="0" smtClean="0">
                          <a:solidFill>
                            <a:schemeClr val="dk1"/>
                          </a:solidFill>
                          <a:effectLst/>
                          <a:latin typeface="+mn-lt"/>
                          <a:ea typeface="+mn-ea"/>
                          <a:cs typeface="+mn-cs"/>
                        </a:rPr>
                        <a:t>метафора: волос паутины</a:t>
                      </a:r>
                      <a:endParaRPr lang="ru-RU" sz="1200" b="0" i="0" dirty="0" smtClean="0">
                        <a:solidFill>
                          <a:schemeClr val="tx1"/>
                        </a:solidFill>
                        <a:effectLst/>
                        <a:latin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endParaRPr lang="ru-RU" sz="1200" kern="1200" dirty="0" smtClean="0">
                        <a:solidFill>
                          <a:schemeClr val="dk1"/>
                        </a:solidFill>
                        <a:effectLst/>
                        <a:latin typeface="+mn-lt"/>
                        <a:ea typeface="+mn-ea"/>
                        <a:cs typeface="+mn-cs"/>
                      </a:endParaRPr>
                    </a:p>
                    <a:p>
                      <a:r>
                        <a:rPr lang="ru-RU" sz="1200" kern="1200" dirty="0" smtClean="0">
                          <a:solidFill>
                            <a:schemeClr val="dk1"/>
                          </a:solidFill>
                          <a:effectLst/>
                          <a:latin typeface="+mn-lt"/>
                          <a:ea typeface="+mn-ea"/>
                          <a:cs typeface="+mn-cs"/>
                        </a:rPr>
                        <a:t>глаголов мало, преобладают существительные и прилагательные</a:t>
                      </a:r>
                    </a:p>
                    <a:p>
                      <a:r>
                        <a:rPr lang="ru-RU" sz="1200" kern="1200" dirty="0" smtClean="0">
                          <a:solidFill>
                            <a:schemeClr val="dk1"/>
                          </a:solidFill>
                          <a:effectLst/>
                          <a:latin typeface="+mn-lt"/>
                          <a:ea typeface="+mn-ea"/>
                          <a:cs typeface="+mn-cs"/>
                        </a:rPr>
                        <a:t>день – ед. ч.</a:t>
                      </a:r>
                    </a:p>
                    <a:p>
                      <a:r>
                        <a:rPr lang="ru-RU" sz="1200" kern="1200" dirty="0" smtClean="0">
                          <a:solidFill>
                            <a:schemeClr val="dk1"/>
                          </a:solidFill>
                          <a:effectLst/>
                          <a:latin typeface="+mn-lt"/>
                          <a:ea typeface="+mn-ea"/>
                          <a:cs typeface="+mn-cs"/>
                        </a:rPr>
                        <a:t>вечера – мн. ч.</a:t>
                      </a:r>
                    </a:p>
                    <a:p>
                      <a:r>
                        <a:rPr lang="ru-RU" sz="1200" kern="1200" dirty="0" smtClean="0">
                          <a:solidFill>
                            <a:schemeClr val="dk1"/>
                          </a:solidFill>
                          <a:effectLst/>
                          <a:latin typeface="+mn-lt"/>
                          <a:ea typeface="+mn-ea"/>
                          <a:cs typeface="+mn-cs"/>
                        </a:rPr>
                        <a:t>серп, колос – ед. ч.</a:t>
                      </a:r>
                      <a:endParaRPr lang="ru-RU" sz="12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c>
                  <a:txBody>
                    <a:bodyPr/>
                    <a:lstStyle/>
                    <a:p>
                      <a:endParaRPr lang="ru-RU" sz="1200" kern="1200" dirty="0" smtClean="0">
                        <a:solidFill>
                          <a:schemeClr val="dk1"/>
                        </a:solidFill>
                        <a:effectLst/>
                        <a:latin typeface="+mn-lt"/>
                        <a:ea typeface="+mn-ea"/>
                        <a:cs typeface="+mn-cs"/>
                      </a:endParaRPr>
                    </a:p>
                    <a:p>
                      <a:r>
                        <a:rPr lang="ru-RU" sz="1200" kern="1200" dirty="0" smtClean="0">
                          <a:solidFill>
                            <a:schemeClr val="dk1"/>
                          </a:solidFill>
                          <a:effectLst/>
                          <a:latin typeface="+mn-lt"/>
                          <a:ea typeface="+mn-ea"/>
                          <a:cs typeface="+mn-cs"/>
                        </a:rPr>
                        <a:t>Три сложных предложения</a:t>
                      </a:r>
                    </a:p>
                    <a:p>
                      <a:r>
                        <a:rPr lang="ru-RU" sz="1200" kern="1200" dirty="0" smtClean="0">
                          <a:solidFill>
                            <a:schemeClr val="dk1"/>
                          </a:solidFill>
                          <a:effectLst/>
                          <a:latin typeface="+mn-lt"/>
                          <a:ea typeface="+mn-ea"/>
                          <a:cs typeface="+mn-cs"/>
                        </a:rPr>
                        <a:t>После 1 и 2 многоточие, в каждом предложении есть тире</a:t>
                      </a:r>
                      <a:endParaRPr lang="ru-RU" sz="1200" b="0" i="0" dirty="0">
                        <a:solidFill>
                          <a:schemeClr val="tx1"/>
                        </a:solidFill>
                        <a:effectLst/>
                        <a:latin typeface="Arial"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tcPr>
                </a:tc>
              </a:tr>
            </a:tbl>
          </a:graphicData>
        </a:graphic>
      </p:graphicFrame>
    </p:spTree>
    <p:extLst>
      <p:ext uri="{BB962C8B-B14F-4D97-AF65-F5344CB8AC3E}">
        <p14:creationId xmlns:p14="http://schemas.microsoft.com/office/powerpoint/2010/main" val="23836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700808"/>
            <a:ext cx="8136904" cy="4247317"/>
          </a:xfrm>
          <a:prstGeom prst="rect">
            <a:avLst/>
          </a:prstGeom>
          <a:noFill/>
        </p:spPr>
        <p:txBody>
          <a:bodyPr wrap="square" rtlCol="0">
            <a:spAutoFit/>
          </a:bodyPr>
          <a:lstStyle/>
          <a:p>
            <a:r>
              <a:rPr lang="ru-RU" dirty="0" smtClean="0"/>
              <a:t>В </a:t>
            </a:r>
            <a:r>
              <a:rPr lang="ru-RU" dirty="0"/>
              <a:t>стихотворении Тютчева описана природа, начало осени. Это доказывают такие слова, как «в осени первоначальной», «падал колос», «пусто все», «простор везде», «птиц не слышно», «отдыхающее поле». Стоят последние теплые деньки. «День стоит как бы хрустальный», в этом сравнении целая картина. День звонкий, прозрачный, хрупкий, он свеж, чист, красив.</a:t>
            </a:r>
          </a:p>
          <a:p>
            <a:r>
              <a:rPr lang="ru-RU" dirty="0"/>
              <a:t>Описывается природа, которая ожидает прихода зимы. Но настроение стихотворения торжественное, мелодичное, радостное. До зимних бурь еще далеко. А пока мы наслаждаемся тишиной и покоем. Урожай убрали, поля опустели, человек отдыхает вместе с природой.</a:t>
            </a:r>
          </a:p>
          <a:p>
            <a:endParaRPr lang="ru-RU" i="1" dirty="0" smtClean="0"/>
          </a:p>
          <a:p>
            <a:r>
              <a:rPr lang="ru-RU" i="1" dirty="0" smtClean="0"/>
              <a:t>В </a:t>
            </a:r>
            <a:r>
              <a:rPr lang="ru-RU" i="1" dirty="0"/>
              <a:t>сочинении №4 ученик показал умение находить тематическую группу слов, хорошо поработал над раскрытием сравнения «день хрустальный», уловил настроение, определил лирического героя.</a:t>
            </a:r>
            <a:endParaRPr lang="ru-RU" dirty="0"/>
          </a:p>
          <a:p>
            <a:endParaRPr lang="ru-RU" dirty="0"/>
          </a:p>
        </p:txBody>
      </p:sp>
      <p:sp>
        <p:nvSpPr>
          <p:cNvPr id="5" name="Заголовок 1"/>
          <p:cNvSpPr txBox="1">
            <a:spLocks/>
          </p:cNvSpPr>
          <p:nvPr/>
        </p:nvSpPr>
        <p:spPr>
          <a:xfrm>
            <a:off x="-9878" y="485800"/>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2800" b="0" dirty="0" smtClean="0"/>
              <a:t>Сочинение -  </a:t>
            </a:r>
            <a:r>
              <a:rPr lang="ru-RU" sz="2800" b="0" dirty="0"/>
              <a:t>а</a:t>
            </a:r>
            <a:r>
              <a:rPr lang="ru-RU" sz="2800" b="0" dirty="0" smtClean="0"/>
              <a:t>нализ </a:t>
            </a:r>
            <a:r>
              <a:rPr lang="ru-RU" sz="2800" b="0" dirty="0"/>
              <a:t>стихотворения Ф.И. </a:t>
            </a:r>
            <a:r>
              <a:rPr lang="ru-RU" sz="2800" b="0" dirty="0" smtClean="0"/>
              <a:t>Тютчева</a:t>
            </a:r>
            <a:endParaRPr lang="ru-RU" sz="2800" b="0" dirty="0"/>
          </a:p>
        </p:txBody>
      </p:sp>
    </p:spTree>
    <p:extLst>
      <p:ext uri="{BB962C8B-B14F-4D97-AF65-F5344CB8AC3E}">
        <p14:creationId xmlns:p14="http://schemas.microsoft.com/office/powerpoint/2010/main" val="382109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878" y="485800"/>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2800" b="0" dirty="0" smtClean="0"/>
              <a:t>Заключение</a:t>
            </a:r>
            <a:endParaRPr lang="ru-RU" sz="2800" b="0" dirty="0"/>
          </a:p>
        </p:txBody>
      </p:sp>
      <p:sp>
        <p:nvSpPr>
          <p:cNvPr id="5" name="TextBox 4"/>
          <p:cNvSpPr txBox="1"/>
          <p:nvPr/>
        </p:nvSpPr>
        <p:spPr>
          <a:xfrm>
            <a:off x="539552" y="2272804"/>
            <a:ext cx="8136904" cy="2677656"/>
          </a:xfrm>
          <a:prstGeom prst="rect">
            <a:avLst/>
          </a:prstGeom>
          <a:noFill/>
        </p:spPr>
        <p:txBody>
          <a:bodyPr wrap="square" rtlCol="0">
            <a:spAutoFit/>
          </a:bodyPr>
          <a:lstStyle/>
          <a:p>
            <a:r>
              <a:rPr lang="ru-RU" sz="2400" dirty="0">
                <a:solidFill>
                  <a:schemeClr val="tx1">
                    <a:lumMod val="85000"/>
                    <a:lumOff val="15000"/>
                  </a:schemeClr>
                </a:solidFill>
              </a:rPr>
              <a:t>Уже с </a:t>
            </a:r>
            <a:r>
              <a:rPr lang="ru-RU" sz="2400" dirty="0" smtClean="0">
                <a:solidFill>
                  <a:schemeClr val="tx1">
                    <a:lumMod val="85000"/>
                    <a:lumOff val="15000"/>
                  </a:schemeClr>
                </a:solidFill>
              </a:rPr>
              <a:t>первых </a:t>
            </a:r>
            <a:r>
              <a:rPr lang="ru-RU" sz="2400" dirty="0">
                <a:solidFill>
                  <a:schemeClr val="tx1">
                    <a:lumMod val="85000"/>
                    <a:lumOff val="15000"/>
                  </a:schemeClr>
                </a:solidFill>
              </a:rPr>
              <a:t>уроков по лирике мы должны внушить своим ученикам мысль о том, </a:t>
            </a:r>
            <a:r>
              <a:rPr lang="ru-RU" sz="2400" dirty="0" smtClean="0">
                <a:solidFill>
                  <a:schemeClr val="tx1">
                    <a:lumMod val="85000"/>
                    <a:lumOff val="15000"/>
                  </a:schemeClr>
                </a:solidFill>
              </a:rPr>
              <a:t>что </a:t>
            </a:r>
            <a:r>
              <a:rPr lang="ru-RU" sz="2400" dirty="0">
                <a:solidFill>
                  <a:schemeClr val="tx1">
                    <a:lumMod val="85000"/>
                    <a:lumOff val="15000"/>
                  </a:schemeClr>
                </a:solidFill>
              </a:rPr>
              <a:t>слово в поэтическом тексте приобретает совершенно уникальное значение. </a:t>
            </a:r>
            <a:endParaRPr lang="ru-RU" sz="2400" dirty="0" smtClean="0">
              <a:solidFill>
                <a:schemeClr val="tx1">
                  <a:lumMod val="85000"/>
                  <a:lumOff val="15000"/>
                </a:schemeClr>
              </a:solidFill>
            </a:endParaRPr>
          </a:p>
          <a:p>
            <a:endParaRPr lang="ru-RU" sz="2400" dirty="0">
              <a:solidFill>
                <a:schemeClr val="tx1">
                  <a:lumMod val="85000"/>
                  <a:lumOff val="15000"/>
                </a:schemeClr>
              </a:solidFill>
            </a:endParaRPr>
          </a:p>
          <a:p>
            <a:r>
              <a:rPr lang="ru-RU" sz="2400" dirty="0" smtClean="0">
                <a:solidFill>
                  <a:schemeClr val="tx1">
                    <a:lumMod val="85000"/>
                    <a:lumOff val="15000"/>
                  </a:schemeClr>
                </a:solidFill>
              </a:rPr>
              <a:t>Ибо </a:t>
            </a:r>
            <a:r>
              <a:rPr lang="ru-RU" sz="2400" dirty="0">
                <a:solidFill>
                  <a:schemeClr val="tx1">
                    <a:lumMod val="85000"/>
                    <a:lumOff val="15000"/>
                  </a:schemeClr>
                </a:solidFill>
              </a:rPr>
              <a:t>слово в </a:t>
            </a:r>
            <a:r>
              <a:rPr lang="ru-RU" sz="2400" dirty="0" smtClean="0">
                <a:solidFill>
                  <a:schemeClr val="tx1">
                    <a:lumMod val="85000"/>
                    <a:lumOff val="15000"/>
                  </a:schemeClr>
                </a:solidFill>
              </a:rPr>
              <a:t>поэзии</a:t>
            </a:r>
            <a:r>
              <a:rPr lang="ru-RU" sz="2400" dirty="0">
                <a:solidFill>
                  <a:schemeClr val="tx1">
                    <a:lumMod val="85000"/>
                    <a:lumOff val="15000"/>
                  </a:schemeClr>
                </a:solidFill>
              </a:rPr>
              <a:t>, по словам </a:t>
            </a:r>
            <a:r>
              <a:rPr lang="ru-RU" sz="2400" dirty="0" err="1">
                <a:solidFill>
                  <a:schemeClr val="tx1">
                    <a:lumMod val="85000"/>
                    <a:lumOff val="15000"/>
                  </a:schemeClr>
                </a:solidFill>
              </a:rPr>
              <a:t>Заходера</a:t>
            </a:r>
            <a:r>
              <a:rPr lang="ru-RU" sz="2400" dirty="0">
                <a:solidFill>
                  <a:schemeClr val="tx1">
                    <a:lumMod val="85000"/>
                    <a:lumOff val="15000"/>
                  </a:schemeClr>
                </a:solidFill>
              </a:rPr>
              <a:t>, это шар, </a:t>
            </a:r>
            <a:r>
              <a:rPr lang="ru-RU" sz="2400" dirty="0" smtClean="0">
                <a:solidFill>
                  <a:schemeClr val="tx1">
                    <a:lumMod val="85000"/>
                    <a:lumOff val="15000"/>
                  </a:schemeClr>
                </a:solidFill>
              </a:rPr>
              <a:t>внутри </a:t>
            </a:r>
            <a:r>
              <a:rPr lang="ru-RU" sz="2400" dirty="0">
                <a:solidFill>
                  <a:schemeClr val="tx1">
                    <a:lumMod val="85000"/>
                    <a:lumOff val="15000"/>
                  </a:schemeClr>
                </a:solidFill>
              </a:rPr>
              <a:t>которого находится ещё один шар, гораздо большего размера. </a:t>
            </a:r>
          </a:p>
        </p:txBody>
      </p:sp>
    </p:spTree>
    <p:extLst>
      <p:ext uri="{BB962C8B-B14F-4D97-AF65-F5344CB8AC3E}">
        <p14:creationId xmlns:p14="http://schemas.microsoft.com/office/powerpoint/2010/main" val="308792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525" y="260648"/>
            <a:ext cx="3384376" cy="1143000"/>
          </a:xfrm>
        </p:spPr>
        <p:txBody>
          <a:bodyPr>
            <a:normAutofit/>
          </a:bodyPr>
          <a:lstStyle/>
          <a:p>
            <a:r>
              <a:rPr lang="ru-RU" sz="3000" b="0" dirty="0" smtClean="0"/>
              <a:t>Упражнение 1</a:t>
            </a:r>
            <a:endParaRPr lang="ru-RU" sz="3000" b="0" dirty="0"/>
          </a:p>
        </p:txBody>
      </p:sp>
      <p:sp>
        <p:nvSpPr>
          <p:cNvPr id="3" name="Объект 2"/>
          <p:cNvSpPr>
            <a:spLocks noGrp="1"/>
          </p:cNvSpPr>
          <p:nvPr>
            <p:ph idx="1"/>
          </p:nvPr>
        </p:nvSpPr>
        <p:spPr>
          <a:xfrm>
            <a:off x="413292" y="1268760"/>
            <a:ext cx="6275040" cy="4525963"/>
          </a:xfrm>
        </p:spPr>
        <p:txBody>
          <a:bodyPr>
            <a:normAutofit fontScale="92500" lnSpcReduction="10000"/>
          </a:bodyPr>
          <a:lstStyle/>
          <a:p>
            <a:pPr marL="0" indent="0">
              <a:buNone/>
            </a:pPr>
            <a:r>
              <a:rPr lang="ru-RU" sz="2000" dirty="0" smtClean="0">
                <a:solidFill>
                  <a:schemeClr val="tx1">
                    <a:lumMod val="85000"/>
                    <a:lumOff val="15000"/>
                  </a:schemeClr>
                </a:solidFill>
              </a:rPr>
              <a:t>Возьмите карандаши тех цветов, которые будут необходимы для изображения картины, написанной поэтом.</a:t>
            </a:r>
          </a:p>
          <a:p>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r>
              <a:rPr lang="ru-RU" sz="1400" i="1" dirty="0" smtClean="0">
                <a:solidFill>
                  <a:schemeClr val="tx1">
                    <a:lumMod val="85000"/>
                    <a:lumOff val="15000"/>
                  </a:schemeClr>
                </a:solidFill>
              </a:rPr>
              <a:t>Аполлон Майков</a:t>
            </a:r>
          </a:p>
          <a:p>
            <a:pPr marL="0" indent="0">
              <a:buNone/>
            </a:pPr>
            <a:r>
              <a:rPr lang="ru-RU" sz="2000" b="1" dirty="0" smtClean="0">
                <a:solidFill>
                  <a:schemeClr val="tx1">
                    <a:lumMod val="85000"/>
                    <a:lumOff val="15000"/>
                  </a:schemeClr>
                </a:solidFill>
              </a:rPr>
              <a:t>Рассвет</a:t>
            </a:r>
          </a:p>
          <a:p>
            <a:pPr marL="0" indent="0">
              <a:buNone/>
            </a:pPr>
            <a:r>
              <a:rPr lang="ru-RU" sz="1400" dirty="0" smtClean="0">
                <a:solidFill>
                  <a:schemeClr val="tx1">
                    <a:lumMod val="85000"/>
                    <a:lumOff val="15000"/>
                  </a:schemeClr>
                </a:solidFill>
              </a:rPr>
              <a:t>Вот – полосой зеленоватой</a:t>
            </a:r>
          </a:p>
          <a:p>
            <a:pPr marL="0" indent="0">
              <a:buNone/>
            </a:pPr>
            <a:r>
              <a:rPr lang="ru-RU" sz="1400" dirty="0" smtClean="0">
                <a:solidFill>
                  <a:schemeClr val="tx1">
                    <a:lumMod val="85000"/>
                    <a:lumOff val="15000"/>
                  </a:schemeClr>
                </a:solidFill>
              </a:rPr>
              <a:t>Уж обозначился восток;</a:t>
            </a:r>
          </a:p>
          <a:p>
            <a:pPr marL="0" indent="0">
              <a:buNone/>
            </a:pPr>
            <a:r>
              <a:rPr lang="ru-RU" sz="1400" dirty="0" smtClean="0">
                <a:solidFill>
                  <a:schemeClr val="tx1">
                    <a:lumMod val="85000"/>
                    <a:lumOff val="15000"/>
                  </a:schemeClr>
                </a:solidFill>
              </a:rPr>
              <a:t>Туда тепло и ароматы</a:t>
            </a:r>
          </a:p>
          <a:p>
            <a:pPr marL="0" indent="0">
              <a:buNone/>
            </a:pPr>
            <a:r>
              <a:rPr lang="ru-RU" sz="1400" dirty="0" smtClean="0">
                <a:solidFill>
                  <a:schemeClr val="tx1">
                    <a:lumMod val="85000"/>
                    <a:lumOff val="15000"/>
                  </a:schemeClr>
                </a:solidFill>
              </a:rPr>
              <a:t>Помчал со степи ветерок;</a:t>
            </a:r>
            <a:br>
              <a:rPr lang="ru-RU" sz="1400" dirty="0" smtClean="0">
                <a:solidFill>
                  <a:schemeClr val="tx1">
                    <a:lumMod val="85000"/>
                    <a:lumOff val="15000"/>
                  </a:schemeClr>
                </a:solidFill>
              </a:rPr>
            </a:br>
            <a:endParaRPr lang="ru-RU" sz="1400" dirty="0" smtClean="0">
              <a:solidFill>
                <a:schemeClr val="tx1">
                  <a:lumMod val="85000"/>
                  <a:lumOff val="15000"/>
                </a:schemeClr>
              </a:solidFill>
            </a:endParaRPr>
          </a:p>
          <a:p>
            <a:pPr marL="0" indent="0">
              <a:buNone/>
            </a:pPr>
            <a:r>
              <a:rPr lang="ru-RU" sz="1400" dirty="0" smtClean="0">
                <a:solidFill>
                  <a:schemeClr val="tx1">
                    <a:lumMod val="85000"/>
                    <a:lumOff val="15000"/>
                  </a:schemeClr>
                </a:solidFill>
              </a:rPr>
              <a:t>Бледнеют тверди голубые;</a:t>
            </a:r>
          </a:p>
          <a:p>
            <a:pPr marL="0" indent="0">
              <a:buNone/>
            </a:pPr>
            <a:r>
              <a:rPr lang="ru-RU" sz="1400" dirty="0" smtClean="0">
                <a:solidFill>
                  <a:schemeClr val="tx1">
                    <a:lumMod val="85000"/>
                    <a:lumOff val="15000"/>
                  </a:schemeClr>
                </a:solidFill>
              </a:rPr>
              <a:t>На горизонте – всё черней</a:t>
            </a:r>
          </a:p>
          <a:p>
            <a:pPr marL="0" indent="0">
              <a:buNone/>
            </a:pPr>
            <a:r>
              <a:rPr lang="ru-RU" sz="1400" dirty="0" smtClean="0">
                <a:solidFill>
                  <a:schemeClr val="tx1">
                    <a:lumMod val="85000"/>
                    <a:lumOff val="15000"/>
                  </a:schemeClr>
                </a:solidFill>
              </a:rPr>
              <a:t>Фигуры, словно вырезные</a:t>
            </a:r>
          </a:p>
          <a:p>
            <a:pPr marL="0" indent="0">
              <a:buNone/>
            </a:pPr>
            <a:r>
              <a:rPr lang="ru-RU" sz="1400" dirty="0" smtClean="0">
                <a:solidFill>
                  <a:schemeClr val="tx1">
                    <a:lumMod val="85000"/>
                    <a:lumOff val="15000"/>
                  </a:schemeClr>
                </a:solidFill>
              </a:rPr>
              <a:t>В степи пасущихся коней…</a:t>
            </a: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p:txBody>
      </p:sp>
      <p:sp>
        <p:nvSpPr>
          <p:cNvPr id="4" name="TextBox 3"/>
          <p:cNvSpPr txBox="1"/>
          <p:nvPr/>
        </p:nvSpPr>
        <p:spPr>
          <a:xfrm>
            <a:off x="4283968" y="4797152"/>
            <a:ext cx="1224136" cy="1938992"/>
          </a:xfrm>
          <a:prstGeom prst="rect">
            <a:avLst/>
          </a:prstGeom>
          <a:noFill/>
        </p:spPr>
        <p:txBody>
          <a:bodyPr wrap="square" rtlCol="0">
            <a:spAutoFit/>
          </a:bodyPr>
          <a:lstStyle/>
          <a:p>
            <a:r>
              <a:rPr lang="ru-RU" sz="12000" dirty="0"/>
              <a:t>?</a:t>
            </a:r>
          </a:p>
        </p:txBody>
      </p:sp>
    </p:spTree>
    <p:extLst>
      <p:ext uri="{BB962C8B-B14F-4D97-AF65-F5344CB8AC3E}">
        <p14:creationId xmlns:p14="http://schemas.microsoft.com/office/powerpoint/2010/main" val="341579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9878" y="260648"/>
            <a:ext cx="3384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000" b="0" dirty="0" smtClean="0"/>
              <a:t>Упражнение 2</a:t>
            </a:r>
            <a:endParaRPr lang="ru-RU" sz="3000" b="0" dirty="0"/>
          </a:p>
        </p:txBody>
      </p:sp>
      <p:sp>
        <p:nvSpPr>
          <p:cNvPr id="5" name="Объект 2"/>
          <p:cNvSpPr>
            <a:spLocks noGrp="1"/>
          </p:cNvSpPr>
          <p:nvPr>
            <p:ph idx="1"/>
          </p:nvPr>
        </p:nvSpPr>
        <p:spPr>
          <a:xfrm>
            <a:off x="423154" y="1268760"/>
            <a:ext cx="6275040" cy="4525963"/>
          </a:xfrm>
        </p:spPr>
        <p:txBody>
          <a:bodyPr>
            <a:normAutofit/>
          </a:bodyPr>
          <a:lstStyle/>
          <a:p>
            <a:pPr marL="0" indent="0">
              <a:buNone/>
            </a:pPr>
            <a:r>
              <a:rPr lang="ru-RU" sz="2000" dirty="0" smtClean="0">
                <a:solidFill>
                  <a:schemeClr val="tx1">
                    <a:lumMod val="85000"/>
                    <a:lumOff val="15000"/>
                  </a:schemeClr>
                </a:solidFill>
              </a:rPr>
              <a:t>Изобразите настроение стихотворения.</a:t>
            </a:r>
          </a:p>
          <a:p>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r>
              <a:rPr lang="ru-RU" sz="1400" i="1" dirty="0" smtClean="0">
                <a:solidFill>
                  <a:schemeClr val="tx1">
                    <a:lumMod val="85000"/>
                    <a:lumOff val="15000"/>
                  </a:schemeClr>
                </a:solidFill>
              </a:rPr>
              <a:t>Аполлон Майков</a:t>
            </a:r>
          </a:p>
          <a:p>
            <a:pPr marL="0" indent="0">
              <a:buNone/>
            </a:pPr>
            <a:r>
              <a:rPr lang="ru-RU" sz="2000" b="1" dirty="0" smtClean="0">
                <a:solidFill>
                  <a:schemeClr val="tx1">
                    <a:lumMod val="85000"/>
                    <a:lumOff val="15000"/>
                  </a:schemeClr>
                </a:solidFill>
              </a:rPr>
              <a:t>Рассвет</a:t>
            </a:r>
          </a:p>
          <a:p>
            <a:pPr marL="0" indent="0">
              <a:buNone/>
            </a:pPr>
            <a:r>
              <a:rPr lang="ru-RU" sz="1400" dirty="0" smtClean="0">
                <a:solidFill>
                  <a:schemeClr val="tx1">
                    <a:lumMod val="85000"/>
                    <a:lumOff val="15000"/>
                  </a:schemeClr>
                </a:solidFill>
              </a:rPr>
              <a:t>Вот – полосой зеленоватой</a:t>
            </a:r>
          </a:p>
          <a:p>
            <a:pPr marL="0" indent="0">
              <a:buNone/>
            </a:pPr>
            <a:r>
              <a:rPr lang="ru-RU" sz="1400" dirty="0" smtClean="0">
                <a:solidFill>
                  <a:schemeClr val="tx1">
                    <a:lumMod val="85000"/>
                    <a:lumOff val="15000"/>
                  </a:schemeClr>
                </a:solidFill>
              </a:rPr>
              <a:t>Уж обозначился восток;</a:t>
            </a:r>
          </a:p>
          <a:p>
            <a:pPr marL="0" indent="0">
              <a:buNone/>
            </a:pPr>
            <a:r>
              <a:rPr lang="ru-RU" sz="1400" dirty="0" smtClean="0">
                <a:solidFill>
                  <a:schemeClr val="tx1">
                    <a:lumMod val="85000"/>
                    <a:lumOff val="15000"/>
                  </a:schemeClr>
                </a:solidFill>
              </a:rPr>
              <a:t>Туда тепло и ароматы</a:t>
            </a:r>
          </a:p>
          <a:p>
            <a:pPr marL="0" indent="0">
              <a:buNone/>
            </a:pPr>
            <a:r>
              <a:rPr lang="ru-RU" sz="1400" dirty="0" smtClean="0">
                <a:solidFill>
                  <a:schemeClr val="tx1">
                    <a:lumMod val="85000"/>
                    <a:lumOff val="15000"/>
                  </a:schemeClr>
                </a:solidFill>
              </a:rPr>
              <a:t>Помчал со степи ветерок;</a:t>
            </a:r>
            <a:br>
              <a:rPr lang="ru-RU" sz="1400" dirty="0" smtClean="0">
                <a:solidFill>
                  <a:schemeClr val="tx1">
                    <a:lumMod val="85000"/>
                    <a:lumOff val="15000"/>
                  </a:schemeClr>
                </a:solidFill>
              </a:rPr>
            </a:br>
            <a:endParaRPr lang="ru-RU" sz="1400" dirty="0" smtClean="0">
              <a:solidFill>
                <a:schemeClr val="tx1">
                  <a:lumMod val="85000"/>
                  <a:lumOff val="15000"/>
                </a:schemeClr>
              </a:solidFill>
            </a:endParaRPr>
          </a:p>
          <a:p>
            <a:pPr marL="0" indent="0">
              <a:buNone/>
            </a:pPr>
            <a:r>
              <a:rPr lang="ru-RU" sz="1400" dirty="0" smtClean="0">
                <a:solidFill>
                  <a:schemeClr val="tx1">
                    <a:lumMod val="85000"/>
                    <a:lumOff val="15000"/>
                  </a:schemeClr>
                </a:solidFill>
              </a:rPr>
              <a:t>Бледнеют тверди голубые;</a:t>
            </a:r>
          </a:p>
          <a:p>
            <a:pPr marL="0" indent="0">
              <a:buNone/>
            </a:pPr>
            <a:r>
              <a:rPr lang="ru-RU" sz="1400" dirty="0" smtClean="0">
                <a:solidFill>
                  <a:schemeClr val="tx1">
                    <a:lumMod val="85000"/>
                    <a:lumOff val="15000"/>
                  </a:schemeClr>
                </a:solidFill>
              </a:rPr>
              <a:t>На горизонте – всё черней</a:t>
            </a:r>
          </a:p>
          <a:p>
            <a:pPr marL="0" indent="0">
              <a:buNone/>
            </a:pPr>
            <a:r>
              <a:rPr lang="ru-RU" sz="1400" dirty="0" smtClean="0">
                <a:solidFill>
                  <a:schemeClr val="tx1">
                    <a:lumMod val="85000"/>
                    <a:lumOff val="15000"/>
                  </a:schemeClr>
                </a:solidFill>
              </a:rPr>
              <a:t>Фигуры, словно вырезные</a:t>
            </a:r>
          </a:p>
          <a:p>
            <a:pPr marL="0" indent="0">
              <a:buNone/>
            </a:pPr>
            <a:r>
              <a:rPr lang="ru-RU" sz="1400" dirty="0" smtClean="0">
                <a:solidFill>
                  <a:schemeClr val="tx1">
                    <a:lumMod val="85000"/>
                    <a:lumOff val="15000"/>
                  </a:schemeClr>
                </a:solidFill>
              </a:rPr>
              <a:t>В степи пасущихся коней…</a:t>
            </a: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541" y="1988840"/>
            <a:ext cx="7464574" cy="4950191"/>
          </a:xfrm>
          <a:prstGeom prst="rect">
            <a:avLst/>
          </a:prstGeom>
        </p:spPr>
      </p:pic>
    </p:spTree>
    <p:extLst>
      <p:ext uri="{BB962C8B-B14F-4D97-AF65-F5344CB8AC3E}">
        <p14:creationId xmlns:p14="http://schemas.microsoft.com/office/powerpoint/2010/main" val="276121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852936"/>
            <a:ext cx="6912768" cy="2625155"/>
          </a:xfrm>
        </p:spPr>
        <p:txBody>
          <a:bodyPr/>
          <a:lstStyle/>
          <a:p>
            <a:pPr marL="0" indent="0">
              <a:buNone/>
            </a:pPr>
            <a:r>
              <a:rPr lang="ru-RU" dirty="0" smtClean="0">
                <a:effectLst>
                  <a:outerShdw blurRad="38100" dist="38100" dir="2700000" algn="tl">
                    <a:srgbClr val="000000">
                      <a:alpha val="43137"/>
                    </a:srgbClr>
                  </a:outerShdw>
                </a:effectLst>
              </a:rPr>
              <a:t>Пустых небес прозрачное стекло (А. Ахматова)</a:t>
            </a:r>
          </a:p>
          <a:p>
            <a:pPr marL="0" indent="0">
              <a:buNone/>
            </a:pPr>
            <a:r>
              <a:rPr lang="ru-RU" dirty="0" smtClean="0">
                <a:effectLst>
                  <a:outerShdw blurRad="38100" dist="38100" dir="2700000" algn="tl">
                    <a:srgbClr val="000000">
                      <a:alpha val="43137"/>
                    </a:srgbClr>
                  </a:outerShdw>
                </a:effectLst>
              </a:rPr>
              <a:t>Стекло небес – метафора.</a:t>
            </a:r>
            <a:endParaRPr lang="ru-RU" dirty="0">
              <a:effectLst>
                <a:outerShdw blurRad="38100" dist="38100" dir="2700000" algn="tl">
                  <a:srgbClr val="000000">
                    <a:alpha val="43137"/>
                  </a:srgbClr>
                </a:outerShdw>
              </a:effectLst>
            </a:endParaRPr>
          </a:p>
        </p:txBody>
      </p:sp>
      <p:sp>
        <p:nvSpPr>
          <p:cNvPr id="4" name="Заголовок 1"/>
          <p:cNvSpPr txBox="1">
            <a:spLocks/>
          </p:cNvSpPr>
          <p:nvPr/>
        </p:nvSpPr>
        <p:spPr>
          <a:xfrm>
            <a:off x="-9878" y="485800"/>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200" dirty="0"/>
              <a:t>Метафора – скрытое сравнение, перенос значения по сходству.</a:t>
            </a:r>
          </a:p>
        </p:txBody>
      </p:sp>
    </p:spTree>
    <p:extLst>
      <p:ext uri="{BB962C8B-B14F-4D97-AF65-F5344CB8AC3E}">
        <p14:creationId xmlns:p14="http://schemas.microsoft.com/office/powerpoint/2010/main" val="211451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878" y="260648"/>
            <a:ext cx="3384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000" b="0" dirty="0" smtClean="0"/>
              <a:t>Упражнение 3</a:t>
            </a:r>
            <a:endParaRPr lang="ru-RU" sz="3000" b="0" dirty="0"/>
          </a:p>
        </p:txBody>
      </p:sp>
      <p:sp>
        <p:nvSpPr>
          <p:cNvPr id="5" name="Объект 2"/>
          <p:cNvSpPr>
            <a:spLocks noGrp="1"/>
          </p:cNvSpPr>
          <p:nvPr>
            <p:ph idx="1"/>
          </p:nvPr>
        </p:nvSpPr>
        <p:spPr>
          <a:xfrm>
            <a:off x="423154" y="1268760"/>
            <a:ext cx="6275040" cy="4525963"/>
          </a:xfrm>
        </p:spPr>
        <p:txBody>
          <a:bodyPr>
            <a:normAutofit/>
          </a:bodyPr>
          <a:lstStyle/>
          <a:p>
            <a:pPr marL="0" indent="0">
              <a:buNone/>
            </a:pPr>
            <a:r>
              <a:rPr lang="ru-RU" sz="2000" dirty="0" smtClean="0">
                <a:solidFill>
                  <a:schemeClr val="tx1">
                    <a:lumMod val="85000"/>
                    <a:lumOff val="15000"/>
                  </a:schemeClr>
                </a:solidFill>
              </a:rPr>
              <a:t>Поиск метафоры.</a:t>
            </a:r>
          </a:p>
          <a:p>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p:txBody>
      </p:sp>
      <p:pic>
        <p:nvPicPr>
          <p:cNvPr id="1026" name="Picture 2" descr="C:\Users\call007\Desktop\sch00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097831"/>
            <a:ext cx="2133600" cy="38433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all007\Desktop\za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1844823"/>
            <a:ext cx="2638425" cy="3248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11760" y="2123564"/>
            <a:ext cx="2664296" cy="369332"/>
          </a:xfrm>
          <a:prstGeom prst="rect">
            <a:avLst/>
          </a:prstGeom>
          <a:noFill/>
        </p:spPr>
        <p:txBody>
          <a:bodyPr wrap="square" rtlCol="0">
            <a:spAutoFit/>
          </a:bodyPr>
          <a:lstStyle/>
          <a:p>
            <a:r>
              <a:rPr lang="ru-RU" dirty="0" smtClean="0"/>
              <a:t>Зайчонок и ученик</a:t>
            </a:r>
            <a:endParaRPr lang="ru-RU" dirty="0"/>
          </a:p>
        </p:txBody>
      </p:sp>
      <p:sp>
        <p:nvSpPr>
          <p:cNvPr id="8" name="TextBox 7"/>
          <p:cNvSpPr txBox="1"/>
          <p:nvPr/>
        </p:nvSpPr>
        <p:spPr>
          <a:xfrm>
            <a:off x="323528" y="5092848"/>
            <a:ext cx="7056784" cy="923330"/>
          </a:xfrm>
          <a:prstGeom prst="rect">
            <a:avLst/>
          </a:prstGeom>
          <a:noFill/>
        </p:spPr>
        <p:txBody>
          <a:bodyPr wrap="square" rtlCol="0">
            <a:spAutoFit/>
          </a:bodyPr>
          <a:lstStyle/>
          <a:p>
            <a:r>
              <a:rPr lang="ru-RU" dirty="0" smtClean="0"/>
              <a:t>Оба маленькие, любознательные и трусливые. Ученик не выучил урок и боится идти в школу. Ученик перед учителем, как зайчонок перед волком.</a:t>
            </a:r>
            <a:endParaRPr lang="ru-RU" dirty="0"/>
          </a:p>
        </p:txBody>
      </p:sp>
    </p:spTree>
    <p:extLst>
      <p:ext uri="{BB962C8B-B14F-4D97-AF65-F5344CB8AC3E}">
        <p14:creationId xmlns:p14="http://schemas.microsoft.com/office/powerpoint/2010/main" val="138678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878" y="260648"/>
            <a:ext cx="3384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000" b="0" dirty="0" smtClean="0"/>
              <a:t>Упражнение 4</a:t>
            </a:r>
            <a:endParaRPr lang="ru-RU" sz="3000" b="0" dirty="0"/>
          </a:p>
        </p:txBody>
      </p:sp>
      <p:sp>
        <p:nvSpPr>
          <p:cNvPr id="5" name="Объект 2"/>
          <p:cNvSpPr>
            <a:spLocks noGrp="1"/>
          </p:cNvSpPr>
          <p:nvPr>
            <p:ph idx="1"/>
          </p:nvPr>
        </p:nvSpPr>
        <p:spPr>
          <a:xfrm>
            <a:off x="423154" y="1268761"/>
            <a:ext cx="6275040" cy="648072"/>
          </a:xfrm>
        </p:spPr>
        <p:txBody>
          <a:bodyPr>
            <a:normAutofit/>
          </a:bodyPr>
          <a:lstStyle/>
          <a:p>
            <a:pPr marL="0" indent="0">
              <a:buNone/>
            </a:pPr>
            <a:r>
              <a:rPr lang="ru-RU" sz="2000" dirty="0" smtClean="0">
                <a:solidFill>
                  <a:schemeClr val="tx1">
                    <a:lumMod val="85000"/>
                    <a:lumOff val="15000"/>
                  </a:schemeClr>
                </a:solidFill>
              </a:rPr>
              <a:t>Что общего в словах?</a:t>
            </a: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pPr marL="0" indent="0">
              <a:buNone/>
            </a:pPr>
            <a:endParaRPr lang="ru-RU" sz="2000" dirty="0">
              <a:solidFill>
                <a:schemeClr val="tx1">
                  <a:lumMod val="85000"/>
                  <a:lumOff val="15000"/>
                </a:schemeClr>
              </a:solidFill>
            </a:endParaRPr>
          </a:p>
          <a:p>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p:txBody>
      </p:sp>
      <p:sp>
        <p:nvSpPr>
          <p:cNvPr id="6" name="TextBox 5"/>
          <p:cNvSpPr txBox="1"/>
          <p:nvPr/>
        </p:nvSpPr>
        <p:spPr>
          <a:xfrm>
            <a:off x="1475656" y="2924944"/>
            <a:ext cx="4392488" cy="1754326"/>
          </a:xfrm>
          <a:prstGeom prst="rect">
            <a:avLst/>
          </a:prstGeom>
          <a:noFill/>
        </p:spPr>
        <p:txBody>
          <a:bodyPr wrap="square" rtlCol="0">
            <a:spAutoFit/>
          </a:bodyPr>
          <a:lstStyle/>
          <a:p>
            <a:r>
              <a:rPr lang="ru-RU" dirty="0">
                <a:solidFill>
                  <a:schemeClr val="tx1">
                    <a:lumMod val="85000"/>
                    <a:lumOff val="15000"/>
                  </a:schemeClr>
                </a:solidFill>
              </a:rPr>
              <a:t>дружба – </a:t>
            </a:r>
            <a:r>
              <a:rPr lang="ru-RU" dirty="0" smtClean="0">
                <a:solidFill>
                  <a:schemeClr val="tx1">
                    <a:lumMod val="85000"/>
                    <a:lumOff val="15000"/>
                  </a:schemeClr>
                </a:solidFill>
              </a:rPr>
              <a:t>цветок</a:t>
            </a:r>
          </a:p>
          <a:p>
            <a:endParaRPr lang="ru-RU" dirty="0">
              <a:solidFill>
                <a:schemeClr val="tx1">
                  <a:lumMod val="85000"/>
                  <a:lumOff val="15000"/>
                </a:schemeClr>
              </a:solidFill>
            </a:endParaRPr>
          </a:p>
          <a:p>
            <a:r>
              <a:rPr lang="ru-RU" dirty="0">
                <a:solidFill>
                  <a:schemeClr val="tx1">
                    <a:lumMod val="85000"/>
                    <a:lumOff val="15000"/>
                  </a:schemeClr>
                </a:solidFill>
              </a:rPr>
              <a:t>жизнь – судьба – семья – </a:t>
            </a:r>
            <a:r>
              <a:rPr lang="ru-RU" dirty="0" smtClean="0">
                <a:solidFill>
                  <a:schemeClr val="tx1">
                    <a:lumMod val="85000"/>
                    <a:lumOff val="15000"/>
                  </a:schemeClr>
                </a:solidFill>
              </a:rPr>
              <a:t>счастье</a:t>
            </a:r>
          </a:p>
          <a:p>
            <a:endParaRPr lang="ru-RU" dirty="0">
              <a:solidFill>
                <a:schemeClr val="tx1">
                  <a:lumMod val="85000"/>
                  <a:lumOff val="15000"/>
                </a:schemeClr>
              </a:solidFill>
            </a:endParaRPr>
          </a:p>
          <a:p>
            <a:r>
              <a:rPr lang="ru-RU" dirty="0">
                <a:solidFill>
                  <a:schemeClr val="tx1">
                    <a:lumMod val="85000"/>
                    <a:lumOff val="15000"/>
                  </a:schemeClr>
                </a:solidFill>
              </a:rPr>
              <a:t>лампочка – туфли - компьютер</a:t>
            </a:r>
          </a:p>
          <a:p>
            <a:endParaRPr lang="ru-RU" dirty="0"/>
          </a:p>
        </p:txBody>
      </p:sp>
    </p:spTree>
    <p:extLst>
      <p:ext uri="{BB962C8B-B14F-4D97-AF65-F5344CB8AC3E}">
        <p14:creationId xmlns:p14="http://schemas.microsoft.com/office/powerpoint/2010/main" val="61517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878" y="773832"/>
            <a:ext cx="87583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200" b="0" dirty="0" smtClean="0"/>
              <a:t>Эпитет – художественное определение, вызывающее зримый образ</a:t>
            </a:r>
            <a:endParaRPr lang="ru-RU" sz="3200" b="0" dirty="0"/>
          </a:p>
        </p:txBody>
      </p:sp>
      <p:sp>
        <p:nvSpPr>
          <p:cNvPr id="5" name="Объект 2"/>
          <p:cNvSpPr>
            <a:spLocks noGrp="1"/>
          </p:cNvSpPr>
          <p:nvPr>
            <p:ph idx="1"/>
          </p:nvPr>
        </p:nvSpPr>
        <p:spPr>
          <a:xfrm>
            <a:off x="611560" y="2852936"/>
            <a:ext cx="6912768" cy="2625155"/>
          </a:xfrm>
        </p:spPr>
        <p:txBody>
          <a:bodyPr/>
          <a:lstStyle/>
          <a:p>
            <a:pPr marL="0" indent="0">
              <a:buNone/>
            </a:pPr>
            <a:r>
              <a:rPr lang="ru-RU" dirty="0" smtClean="0">
                <a:effectLst>
                  <a:outerShdw blurRad="38100" dist="38100" dir="2700000" algn="tl">
                    <a:srgbClr val="000000">
                      <a:alpha val="43137"/>
                    </a:srgbClr>
                  </a:outerShdw>
                </a:effectLst>
              </a:rPr>
              <a:t>Золотые листья, очаровательное утро, прекрасная пора, красна девица, душный вечер.</a:t>
            </a:r>
            <a:endParaRPr lang="ru-R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453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878" y="773832"/>
            <a:ext cx="8758342" cy="1143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200" b="0" dirty="0" smtClean="0"/>
              <a:t>Олицетворение – перенос свойств человека на неодушевлённые предметы, явление природы, животных</a:t>
            </a:r>
            <a:endParaRPr lang="ru-RU" sz="3200" b="0" dirty="0"/>
          </a:p>
        </p:txBody>
      </p:sp>
      <p:sp>
        <p:nvSpPr>
          <p:cNvPr id="5" name="Объект 2"/>
          <p:cNvSpPr>
            <a:spLocks noGrp="1"/>
          </p:cNvSpPr>
          <p:nvPr>
            <p:ph idx="1"/>
          </p:nvPr>
        </p:nvSpPr>
        <p:spPr>
          <a:xfrm>
            <a:off x="611560" y="2852936"/>
            <a:ext cx="6840760" cy="2625155"/>
          </a:xfrm>
        </p:spPr>
        <p:txBody>
          <a:bodyPr/>
          <a:lstStyle/>
          <a:p>
            <a:pPr marL="0" indent="0">
              <a:buNone/>
            </a:pPr>
            <a:r>
              <a:rPr lang="ru-RU" dirty="0" smtClean="0">
                <a:effectLst>
                  <a:outerShdw blurRad="38100" dist="38100" dir="2700000" algn="tl">
                    <a:srgbClr val="000000">
                      <a:alpha val="43137"/>
                    </a:srgbClr>
                  </a:outerShdw>
                </a:effectLst>
              </a:rPr>
              <a:t>Ночевала тучка золотая…</a:t>
            </a:r>
          </a:p>
          <a:p>
            <a:pPr marL="0" indent="0" algn="r">
              <a:buNone/>
            </a:pPr>
            <a:r>
              <a:rPr lang="ru-RU" sz="2600" dirty="0" smtClean="0">
                <a:effectLst>
                  <a:outerShdw blurRad="38100" dist="38100" dir="2700000" algn="tl">
                    <a:srgbClr val="000000">
                      <a:alpha val="43137"/>
                    </a:srgbClr>
                  </a:outerShdw>
                </a:effectLst>
              </a:rPr>
              <a:t>(М. Лермонтов)</a:t>
            </a:r>
          </a:p>
          <a:p>
            <a:pPr marL="0" indent="0">
              <a:buNone/>
            </a:pPr>
            <a:r>
              <a:rPr lang="ru-RU" dirty="0" smtClean="0">
                <a:effectLst>
                  <a:outerShdw blurRad="38100" dist="38100" dir="2700000" algn="tl">
                    <a:srgbClr val="000000">
                      <a:alpha val="43137"/>
                    </a:srgbClr>
                  </a:outerShdw>
                </a:effectLst>
              </a:rPr>
              <a:t>И звезда с  звездою говорит.</a:t>
            </a:r>
          </a:p>
          <a:p>
            <a:pPr marL="0" indent="0" algn="r">
              <a:buNone/>
            </a:pPr>
            <a:r>
              <a:rPr lang="ru-RU" sz="2600" dirty="0">
                <a:effectLst>
                  <a:outerShdw blurRad="38100" dist="38100" dir="2700000" algn="tl">
                    <a:srgbClr val="000000">
                      <a:alpha val="43137"/>
                    </a:srgbClr>
                  </a:outerShdw>
                </a:effectLst>
              </a:rPr>
              <a:t>(М. Лермонтов)</a:t>
            </a:r>
          </a:p>
          <a:p>
            <a:pPr marL="0" indent="0">
              <a:buNone/>
            </a:pPr>
            <a:endParaRPr lang="ru-RU" dirty="0" smtClean="0"/>
          </a:p>
          <a:p>
            <a:pPr marL="0" indent="0">
              <a:buNone/>
            </a:pPr>
            <a:endParaRPr lang="ru-RU" dirty="0" smtClean="0"/>
          </a:p>
        </p:txBody>
      </p:sp>
    </p:spTree>
    <p:extLst>
      <p:ext uri="{BB962C8B-B14F-4D97-AF65-F5344CB8AC3E}">
        <p14:creationId xmlns:p14="http://schemas.microsoft.com/office/powerpoint/2010/main" val="333671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9878" y="260648"/>
            <a:ext cx="338437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ru-RU" sz="4400" b="1" kern="1200" smtClean="0">
                <a:solidFill>
                  <a:schemeClr val="accent6">
                    <a:lumMod val="75000"/>
                  </a:schemeClr>
                </a:solidFill>
                <a:latin typeface="Impact" pitchFamily="34" charset="0"/>
                <a:ea typeface="+mj-ea"/>
                <a:cs typeface="+mj-cs"/>
              </a:defRPr>
            </a:lvl1pPr>
          </a:lstStyle>
          <a:p>
            <a:r>
              <a:rPr lang="ru-RU" sz="3000" b="0" dirty="0" smtClean="0"/>
              <a:t>Упражнение 5</a:t>
            </a:r>
            <a:endParaRPr lang="ru-RU" sz="3000" b="0" dirty="0"/>
          </a:p>
        </p:txBody>
      </p:sp>
      <p:sp>
        <p:nvSpPr>
          <p:cNvPr id="5" name="Объект 2"/>
          <p:cNvSpPr>
            <a:spLocks noGrp="1"/>
          </p:cNvSpPr>
          <p:nvPr>
            <p:ph idx="1"/>
          </p:nvPr>
        </p:nvSpPr>
        <p:spPr>
          <a:xfrm>
            <a:off x="423154" y="1268761"/>
            <a:ext cx="7461214" cy="648072"/>
          </a:xfrm>
        </p:spPr>
        <p:txBody>
          <a:bodyPr>
            <a:normAutofit fontScale="92500" lnSpcReduction="20000"/>
          </a:bodyPr>
          <a:lstStyle/>
          <a:p>
            <a:pPr marL="0" indent="0">
              <a:buNone/>
            </a:pPr>
            <a:r>
              <a:rPr lang="ru-RU" sz="2000" dirty="0" smtClean="0">
                <a:solidFill>
                  <a:schemeClr val="tx1">
                    <a:lumMod val="85000"/>
                    <a:lumOff val="15000"/>
                  </a:schemeClr>
                </a:solidFill>
              </a:rPr>
              <a:t>Подберите к существительным глаголы-олицетворения </a:t>
            </a:r>
          </a:p>
          <a:p>
            <a:pPr marL="0" indent="0">
              <a:buNone/>
            </a:pPr>
            <a:r>
              <a:rPr lang="ru-RU" sz="2000" dirty="0" smtClean="0">
                <a:solidFill>
                  <a:schemeClr val="tx1">
                    <a:lumMod val="85000"/>
                    <a:lumOff val="15000"/>
                  </a:schemeClr>
                </a:solidFill>
              </a:rPr>
              <a:t>и прилагательные-эпитеты</a:t>
            </a: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pPr marL="0" indent="0">
              <a:buNone/>
            </a:pPr>
            <a:endParaRPr lang="ru-RU" sz="2000" dirty="0">
              <a:solidFill>
                <a:schemeClr val="tx1">
                  <a:lumMod val="85000"/>
                  <a:lumOff val="15000"/>
                </a:schemeClr>
              </a:solidFill>
            </a:endParaRPr>
          </a:p>
          <a:p>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a:p>
            <a:pPr marL="0" indent="0">
              <a:buNone/>
            </a:pPr>
            <a:endParaRPr lang="ru-RU" sz="2000" dirty="0" smtClean="0">
              <a:solidFill>
                <a:schemeClr val="tx1">
                  <a:lumMod val="85000"/>
                  <a:lumOff val="15000"/>
                </a:schemeClr>
              </a:solidFill>
            </a:endParaRPr>
          </a:p>
          <a:p>
            <a:endParaRPr lang="ru-RU" sz="2000" dirty="0">
              <a:solidFill>
                <a:schemeClr val="tx1">
                  <a:lumMod val="85000"/>
                  <a:lumOff val="15000"/>
                </a:schemeClr>
              </a:solidFill>
            </a:endParaRPr>
          </a:p>
          <a:p>
            <a:pPr marL="0" indent="0">
              <a:buNone/>
            </a:pPr>
            <a:endParaRPr lang="ru-RU" sz="2000" dirty="0">
              <a:solidFill>
                <a:schemeClr val="tx1">
                  <a:lumMod val="85000"/>
                  <a:lumOff val="15000"/>
                </a:schemeClr>
              </a:solidFill>
            </a:endParaRPr>
          </a:p>
        </p:txBody>
      </p:sp>
      <p:sp>
        <p:nvSpPr>
          <p:cNvPr id="6" name="TextBox 5"/>
          <p:cNvSpPr txBox="1"/>
          <p:nvPr/>
        </p:nvSpPr>
        <p:spPr>
          <a:xfrm>
            <a:off x="539552" y="2920257"/>
            <a:ext cx="1224136" cy="1200329"/>
          </a:xfrm>
          <a:prstGeom prst="rect">
            <a:avLst/>
          </a:prstGeom>
          <a:noFill/>
        </p:spPr>
        <p:txBody>
          <a:bodyPr wrap="square" rtlCol="0">
            <a:spAutoFit/>
          </a:bodyPr>
          <a:lstStyle/>
          <a:p>
            <a:r>
              <a:rPr lang="ru-RU" dirty="0" smtClean="0">
                <a:solidFill>
                  <a:schemeClr val="tx1">
                    <a:lumMod val="85000"/>
                    <a:lumOff val="15000"/>
                  </a:schemeClr>
                </a:solidFill>
              </a:rPr>
              <a:t>вода</a:t>
            </a:r>
          </a:p>
          <a:p>
            <a:r>
              <a:rPr lang="ru-RU" dirty="0" smtClean="0">
                <a:solidFill>
                  <a:schemeClr val="tx1">
                    <a:lumMod val="85000"/>
                    <a:lumOff val="15000"/>
                  </a:schemeClr>
                </a:solidFill>
              </a:rPr>
              <a:t>берёза</a:t>
            </a:r>
          </a:p>
          <a:p>
            <a:r>
              <a:rPr lang="ru-RU" dirty="0" smtClean="0">
                <a:solidFill>
                  <a:schemeClr val="tx1">
                    <a:lumMod val="85000"/>
                    <a:lumOff val="15000"/>
                  </a:schemeClr>
                </a:solidFill>
              </a:rPr>
              <a:t>лес</a:t>
            </a:r>
          </a:p>
          <a:p>
            <a:r>
              <a:rPr lang="ru-RU" dirty="0" smtClean="0">
                <a:solidFill>
                  <a:schemeClr val="tx1">
                    <a:lumMod val="85000"/>
                    <a:lumOff val="15000"/>
                  </a:schemeClr>
                </a:solidFill>
              </a:rPr>
              <a:t>цветок</a:t>
            </a:r>
          </a:p>
        </p:txBody>
      </p:sp>
      <p:sp>
        <p:nvSpPr>
          <p:cNvPr id="7" name="TextBox 6"/>
          <p:cNvSpPr txBox="1"/>
          <p:nvPr/>
        </p:nvSpPr>
        <p:spPr>
          <a:xfrm>
            <a:off x="2267744" y="2924944"/>
            <a:ext cx="2304256" cy="1200329"/>
          </a:xfrm>
          <a:prstGeom prst="rect">
            <a:avLst/>
          </a:prstGeom>
          <a:noFill/>
        </p:spPr>
        <p:txBody>
          <a:bodyPr wrap="square" rtlCol="0">
            <a:spAutoFit/>
          </a:bodyPr>
          <a:lstStyle/>
          <a:p>
            <a:r>
              <a:rPr lang="ru-RU" dirty="0" smtClean="0">
                <a:solidFill>
                  <a:schemeClr val="tx1">
                    <a:lumMod val="85000"/>
                    <a:lumOff val="15000"/>
                  </a:schemeClr>
                </a:solidFill>
              </a:rPr>
              <a:t>жемчужная</a:t>
            </a:r>
          </a:p>
          <a:p>
            <a:r>
              <a:rPr lang="ru-RU" dirty="0" smtClean="0">
                <a:solidFill>
                  <a:schemeClr val="tx1">
                    <a:lumMod val="85000"/>
                    <a:lumOff val="15000"/>
                  </a:schemeClr>
                </a:solidFill>
              </a:rPr>
              <a:t>задумчивая</a:t>
            </a:r>
          </a:p>
          <a:p>
            <a:r>
              <a:rPr lang="ru-RU" dirty="0" smtClean="0">
                <a:solidFill>
                  <a:schemeClr val="tx1">
                    <a:lumMod val="85000"/>
                    <a:lumOff val="15000"/>
                  </a:schemeClr>
                </a:solidFill>
              </a:rPr>
              <a:t>первозданный</a:t>
            </a:r>
          </a:p>
          <a:p>
            <a:r>
              <a:rPr lang="ru-RU" dirty="0" smtClean="0">
                <a:solidFill>
                  <a:schemeClr val="tx1">
                    <a:lumMod val="85000"/>
                    <a:lumOff val="15000"/>
                  </a:schemeClr>
                </a:solidFill>
              </a:rPr>
              <a:t>благоухающий</a:t>
            </a:r>
          </a:p>
        </p:txBody>
      </p:sp>
      <p:sp>
        <p:nvSpPr>
          <p:cNvPr id="8" name="TextBox 7"/>
          <p:cNvSpPr txBox="1"/>
          <p:nvPr/>
        </p:nvSpPr>
        <p:spPr>
          <a:xfrm>
            <a:off x="4716016" y="2924944"/>
            <a:ext cx="2304256" cy="1200329"/>
          </a:xfrm>
          <a:prstGeom prst="rect">
            <a:avLst/>
          </a:prstGeom>
          <a:noFill/>
        </p:spPr>
        <p:txBody>
          <a:bodyPr wrap="square" rtlCol="0">
            <a:spAutoFit/>
          </a:bodyPr>
          <a:lstStyle/>
          <a:p>
            <a:r>
              <a:rPr lang="ru-RU" dirty="0" smtClean="0">
                <a:solidFill>
                  <a:schemeClr val="tx1">
                    <a:lumMod val="85000"/>
                    <a:lumOff val="15000"/>
                  </a:schemeClr>
                </a:solidFill>
              </a:rPr>
              <a:t>бежит</a:t>
            </a:r>
          </a:p>
          <a:p>
            <a:r>
              <a:rPr lang="ru-RU" dirty="0" smtClean="0">
                <a:solidFill>
                  <a:schemeClr val="tx1">
                    <a:lumMod val="85000"/>
                    <a:lumOff val="15000"/>
                  </a:schemeClr>
                </a:solidFill>
              </a:rPr>
              <a:t>дремлет</a:t>
            </a:r>
          </a:p>
          <a:p>
            <a:r>
              <a:rPr lang="ru-RU" dirty="0" smtClean="0">
                <a:solidFill>
                  <a:schemeClr val="tx1">
                    <a:lumMod val="85000"/>
                    <a:lumOff val="15000"/>
                  </a:schemeClr>
                </a:solidFill>
              </a:rPr>
              <a:t>молчит</a:t>
            </a:r>
          </a:p>
          <a:p>
            <a:r>
              <a:rPr lang="ru-RU" dirty="0" smtClean="0">
                <a:solidFill>
                  <a:schemeClr val="tx1">
                    <a:lumMod val="85000"/>
                    <a:lumOff val="15000"/>
                  </a:schemeClr>
                </a:solidFill>
              </a:rPr>
              <a:t>радуется</a:t>
            </a:r>
          </a:p>
        </p:txBody>
      </p:sp>
      <p:sp>
        <p:nvSpPr>
          <p:cNvPr id="9" name="TextBox 8"/>
          <p:cNvSpPr txBox="1"/>
          <p:nvPr/>
        </p:nvSpPr>
        <p:spPr>
          <a:xfrm>
            <a:off x="2267744" y="2564904"/>
            <a:ext cx="1296144" cy="369332"/>
          </a:xfrm>
          <a:prstGeom prst="rect">
            <a:avLst/>
          </a:prstGeom>
          <a:noFill/>
        </p:spPr>
        <p:txBody>
          <a:bodyPr wrap="square" rtlCol="0">
            <a:spAutoFit/>
          </a:bodyPr>
          <a:lstStyle/>
          <a:p>
            <a:r>
              <a:rPr lang="ru-RU" b="1" i="1" dirty="0" smtClean="0"/>
              <a:t>эпитет</a:t>
            </a:r>
            <a:endParaRPr lang="ru-RU" b="1" i="1" dirty="0"/>
          </a:p>
        </p:txBody>
      </p:sp>
      <p:sp>
        <p:nvSpPr>
          <p:cNvPr id="10" name="TextBox 9"/>
          <p:cNvSpPr txBox="1"/>
          <p:nvPr/>
        </p:nvSpPr>
        <p:spPr>
          <a:xfrm>
            <a:off x="4716016" y="2564904"/>
            <a:ext cx="2232248" cy="369332"/>
          </a:xfrm>
          <a:prstGeom prst="rect">
            <a:avLst/>
          </a:prstGeom>
          <a:noFill/>
        </p:spPr>
        <p:txBody>
          <a:bodyPr wrap="square" rtlCol="0">
            <a:spAutoFit/>
          </a:bodyPr>
          <a:lstStyle/>
          <a:p>
            <a:r>
              <a:rPr lang="ru-RU" b="1" i="1" dirty="0" smtClean="0"/>
              <a:t>олицетворение</a:t>
            </a:r>
            <a:endParaRPr lang="ru-RU" b="1" i="1" dirty="0"/>
          </a:p>
        </p:txBody>
      </p:sp>
    </p:spTree>
    <p:extLst>
      <p:ext uri="{BB962C8B-B14F-4D97-AF65-F5344CB8AC3E}">
        <p14:creationId xmlns:p14="http://schemas.microsoft.com/office/powerpoint/2010/main" val="79646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030009563">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TS030009563</Template>
  <TotalTime>183</TotalTime>
  <Words>759</Words>
  <Application>Microsoft Office PowerPoint</Application>
  <PresentationFormat>Экран (4:3)</PresentationFormat>
  <Paragraphs>205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TS030009563</vt:lpstr>
      <vt:lpstr>Подготовительный этап к первичному восприятию текста</vt:lpstr>
      <vt:lpstr>Упражнение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Подготовительный этап к первичному восприятию текста</dc:title>
  <dc:creator>schesna@yandex.ru</dc:creator>
  <cp:lastModifiedBy>FrontEnd</cp:lastModifiedBy>
  <cp:revision>31</cp:revision>
  <dcterms:created xsi:type="dcterms:W3CDTF">2011-06-13T10:24:22Z</dcterms:created>
  <dcterms:modified xsi:type="dcterms:W3CDTF">2014-08-04T07:29:27Z</dcterms:modified>
</cp:coreProperties>
</file>